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31" r:id="rId2"/>
    <p:sldId id="333" r:id="rId3"/>
    <p:sldId id="804" r:id="rId4"/>
    <p:sldId id="533" r:id="rId5"/>
    <p:sldId id="534" r:id="rId6"/>
    <p:sldId id="535" r:id="rId7"/>
    <p:sldId id="536" r:id="rId8"/>
    <p:sldId id="334" r:id="rId9"/>
    <p:sldId id="537" r:id="rId10"/>
    <p:sldId id="538" r:id="rId11"/>
    <p:sldId id="539" r:id="rId12"/>
    <p:sldId id="540" r:id="rId13"/>
    <p:sldId id="541" r:id="rId14"/>
    <p:sldId id="338" r:id="rId15"/>
    <p:sldId id="339" r:id="rId16"/>
    <p:sldId id="340" r:id="rId17"/>
    <p:sldId id="542" r:id="rId18"/>
    <p:sldId id="543" r:id="rId19"/>
    <p:sldId id="756" r:id="rId20"/>
    <p:sldId id="371" r:id="rId21"/>
    <p:sldId id="374" r:id="rId22"/>
    <p:sldId id="802" r:id="rId23"/>
    <p:sldId id="792" r:id="rId24"/>
    <p:sldId id="805" r:id="rId25"/>
    <p:sldId id="794" r:id="rId26"/>
    <p:sldId id="797" r:id="rId27"/>
    <p:sldId id="803" r:id="rId28"/>
    <p:sldId id="335" r:id="rId29"/>
    <p:sldId id="318" r:id="rId30"/>
    <p:sldId id="320" r:id="rId31"/>
    <p:sldId id="317" r:id="rId32"/>
    <p:sldId id="314" r:id="rId33"/>
    <p:sldId id="315"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31-05-2022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5-31T05:14:14.312"/>
    </inkml:context>
    <inkml:brush xml:id="br0">
      <inkml:brushProperty name="width" value="0.05292" units="cm"/>
      <inkml:brushProperty name="height" value="0.05292" units="cm"/>
      <inkml:brushProperty name="color" value="#FF0000"/>
    </inkml:brush>
  </inkml:definitions>
  <inkml:trace contextRef="#ctx0" brushRef="#br0">5115 16492 0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5/31/2022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62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5/31/2022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2_Customer.txt"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soyuztechnologies/BarclaysCorporateTraining/blob/master/Phase%201%20CDS%20and%20RAP%20based%20development/Day%2002/01_Agency.tx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3_Travel.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Service%20Definit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BarclaysCorporateTraining/blob/master/Phase%201%20CDS%20and%20RAP%20based%20development/Day%2002/04_Metadata_Extension.txt"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help.sap.com/viewer/923180ddb98240829d935862025004d6/Cloud/en-US/f6cb3e3402694f5585068e5e5161a7c1.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2/05_Final_CDS_Annotations.tx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tiff"/><Relationship Id="rId1" Type="http://schemas.openxmlformats.org/officeDocument/2006/relationships/slideLayout" Target="../slideLayouts/slideLayout8.xm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4.png"/><Relationship Id="rId4" Type="http://schemas.openxmlformats.org/officeDocument/2006/relationships/image" Target="../media/image46.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1.jpg"/><Relationship Id="rId7" Type="http://schemas.openxmlformats.org/officeDocument/2006/relationships/image" Target="../media/image5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02</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9D42994D-334E-94FA-EB84-840CB33DCB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9440" y="1199771"/>
            <a:ext cx="2523612" cy="141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1764" y="187522"/>
            <a:ext cx="10969943" cy="711081"/>
          </a:xfrm>
        </p:spPr>
        <p:txBody>
          <a:bodyPr>
            <a:noAutofit/>
          </a:bodyPr>
          <a:lstStyle/>
          <a:p>
            <a:r>
              <a:rPr lang="en-IN" dirty="0">
                <a:latin typeface="Cooper Black" panose="0208090404030B020404" pitchFamily="18" charset="0"/>
              </a:rPr>
              <a:t>Types of Implementation (Scenario)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Freeform 5">
            <a:extLst>
              <a:ext uri="{FF2B5EF4-FFF2-40B4-BE49-F238E27FC236}">
                <a16:creationId xmlns:a16="http://schemas.microsoft.com/office/drawing/2014/main" id="{C812C73A-9956-4D1F-9859-3FF7E57A3189}"/>
              </a:ext>
            </a:extLst>
          </p:cNvPr>
          <p:cNvSpPr>
            <a:spLocks/>
          </p:cNvSpPr>
          <p:nvPr/>
        </p:nvSpPr>
        <p:spPr bwMode="auto">
          <a:xfrm>
            <a:off x="5530750" y="1499281"/>
            <a:ext cx="4476128" cy="2349367"/>
          </a:xfrm>
          <a:custGeom>
            <a:avLst/>
            <a:gdLst>
              <a:gd name="T0" fmla="*/ 2446 w 2614"/>
              <a:gd name="T1" fmla="*/ 906 h 1372"/>
              <a:gd name="T2" fmla="*/ 2446 w 2614"/>
              <a:gd name="T3" fmla="*/ 0 h 1372"/>
              <a:gd name="T4" fmla="*/ 0 w 2614"/>
              <a:gd name="T5" fmla="*/ 0 h 1372"/>
              <a:gd name="T6" fmla="*/ 0 w 2614"/>
              <a:gd name="T7" fmla="*/ 1203 h 1372"/>
              <a:gd name="T8" fmla="*/ 601 w 2614"/>
              <a:gd name="T9" fmla="*/ 1203 h 1372"/>
              <a:gd name="T10" fmla="*/ 601 w 2614"/>
              <a:gd name="T11" fmla="*/ 600 h 1372"/>
              <a:gd name="T12" fmla="*/ 1845 w 2614"/>
              <a:gd name="T13" fmla="*/ 600 h 1372"/>
              <a:gd name="T14" fmla="*/ 1845 w 2614"/>
              <a:gd name="T15" fmla="*/ 906 h 1372"/>
              <a:gd name="T16" fmla="*/ 1681 w 2614"/>
              <a:gd name="T17" fmla="*/ 906 h 1372"/>
              <a:gd name="T18" fmla="*/ 2148 w 2614"/>
              <a:gd name="T19" fmla="*/ 1372 h 1372"/>
              <a:gd name="T20" fmla="*/ 2614 w 2614"/>
              <a:gd name="T21" fmla="*/ 906 h 1372"/>
              <a:gd name="T22" fmla="*/ 2446 w 2614"/>
              <a:gd name="T23" fmla="*/ 906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4" h="1372">
                <a:moveTo>
                  <a:pt x="2446" y="906"/>
                </a:moveTo>
                <a:lnTo>
                  <a:pt x="2446" y="0"/>
                </a:lnTo>
                <a:lnTo>
                  <a:pt x="0" y="0"/>
                </a:lnTo>
                <a:lnTo>
                  <a:pt x="0" y="1203"/>
                </a:lnTo>
                <a:lnTo>
                  <a:pt x="601" y="1203"/>
                </a:lnTo>
                <a:lnTo>
                  <a:pt x="601" y="600"/>
                </a:lnTo>
                <a:lnTo>
                  <a:pt x="1845" y="600"/>
                </a:lnTo>
                <a:lnTo>
                  <a:pt x="1845" y="906"/>
                </a:lnTo>
                <a:lnTo>
                  <a:pt x="1681" y="906"/>
                </a:lnTo>
                <a:lnTo>
                  <a:pt x="2148" y="1372"/>
                </a:lnTo>
                <a:lnTo>
                  <a:pt x="2614" y="906"/>
                </a:lnTo>
                <a:lnTo>
                  <a:pt x="2446" y="906"/>
                </a:lnTo>
                <a:close/>
              </a:path>
            </a:pathLst>
          </a:custGeom>
          <a:gradFill flip="none" rotWithShape="1">
            <a:gsLst>
              <a:gs pos="0">
                <a:schemeClr val="accent5"/>
              </a:gs>
              <a:gs pos="100000">
                <a:schemeClr val="accent6"/>
              </a:gs>
            </a:gsLst>
            <a:lin ang="1080000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7" name="TextBox 9">
            <a:extLst>
              <a:ext uri="{FF2B5EF4-FFF2-40B4-BE49-F238E27FC236}">
                <a16:creationId xmlns:a16="http://schemas.microsoft.com/office/drawing/2014/main" id="{62093AE4-15FE-409E-BC9F-2C8F67E70FD3}"/>
              </a:ext>
            </a:extLst>
          </p:cNvPr>
          <p:cNvSpPr txBox="1"/>
          <p:nvPr/>
        </p:nvSpPr>
        <p:spPr>
          <a:xfrm>
            <a:off x="655320" y="1124744"/>
            <a:ext cx="2947456" cy="398382"/>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just"/>
            <a:r>
              <a:rPr lang="en-IN" sz="2000" b="1" dirty="0">
                <a:ea typeface="Open Sans" panose="020B0606030504020204" pitchFamily="34" charset="0"/>
                <a:cs typeface="Open Sans" panose="020B0606030504020204" pitchFamily="34" charset="0"/>
              </a:rPr>
              <a:t>Brownfield Implementation</a:t>
            </a:r>
          </a:p>
        </p:txBody>
      </p:sp>
      <p:sp>
        <p:nvSpPr>
          <p:cNvPr id="8" name="Rectangle 7">
            <a:extLst>
              <a:ext uri="{FF2B5EF4-FFF2-40B4-BE49-F238E27FC236}">
                <a16:creationId xmlns:a16="http://schemas.microsoft.com/office/drawing/2014/main" id="{F3E95384-7CF8-43EE-87C2-4CC5D12DF633}"/>
              </a:ext>
            </a:extLst>
          </p:cNvPr>
          <p:cNvSpPr/>
          <p:nvPr/>
        </p:nvSpPr>
        <p:spPr>
          <a:xfrm>
            <a:off x="655320" y="1535342"/>
            <a:ext cx="4266557" cy="2062103"/>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writing your own logic</a:t>
            </a:r>
          </a:p>
          <a:p>
            <a:pPr marL="342900" indent="-342900" algn="just">
              <a:buFont typeface="Arial" panose="020B0604020202020204" pitchFamily="34" charset="0"/>
              <a:buChar char="•"/>
            </a:pPr>
            <a:r>
              <a:rPr lang="en-IN" sz="1600" dirty="0"/>
              <a:t>You already have Business logic with you and you want to use that business logic to perform transactional capability</a:t>
            </a:r>
          </a:p>
          <a:p>
            <a:pPr marL="342900" indent="-342900" algn="just">
              <a:buFont typeface="Arial" panose="020B0604020202020204" pitchFamily="34" charset="0"/>
              <a:buChar char="•"/>
            </a:pPr>
            <a:r>
              <a:rPr lang="en-IN" sz="1600" dirty="0"/>
              <a:t>You are own your own to manage your implementation.</a:t>
            </a:r>
            <a:endParaRPr lang="en-US" sz="1600" dirty="0"/>
          </a:p>
        </p:txBody>
      </p:sp>
      <p:sp>
        <p:nvSpPr>
          <p:cNvPr id="9" name="TextBox 12">
            <a:extLst>
              <a:ext uri="{FF2B5EF4-FFF2-40B4-BE49-F238E27FC236}">
                <a16:creationId xmlns:a16="http://schemas.microsoft.com/office/drawing/2014/main" id="{7DE1A013-FD86-4CD6-A796-D04B0648F151}"/>
              </a:ext>
            </a:extLst>
          </p:cNvPr>
          <p:cNvSpPr txBox="1"/>
          <p:nvPr/>
        </p:nvSpPr>
        <p:spPr>
          <a:xfrm>
            <a:off x="7575792" y="3849075"/>
            <a:ext cx="2911108" cy="400110"/>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sz="2000" b="1" dirty="0">
                <a:ea typeface="Open Sans" panose="020B0606030504020204" pitchFamily="34" charset="0"/>
                <a:cs typeface="Open Sans" panose="020B0606030504020204" pitchFamily="34" charset="0"/>
              </a:rPr>
              <a:t>Greenfield Implementation</a:t>
            </a:r>
          </a:p>
        </p:txBody>
      </p:sp>
      <p:sp>
        <p:nvSpPr>
          <p:cNvPr id="10" name="Rectangle 9">
            <a:extLst>
              <a:ext uri="{FF2B5EF4-FFF2-40B4-BE49-F238E27FC236}">
                <a16:creationId xmlns:a16="http://schemas.microsoft.com/office/drawing/2014/main" id="{43989EB4-EA79-4BCE-8BD6-9212FF2E4C42}"/>
              </a:ext>
            </a:extLst>
          </p:cNvPr>
          <p:cNvSpPr/>
          <p:nvPr/>
        </p:nvSpPr>
        <p:spPr>
          <a:xfrm>
            <a:off x="7516800" y="4255991"/>
            <a:ext cx="4235785" cy="1815882"/>
          </a:xfrm>
          <a:prstGeom prst="rect">
            <a:avLst/>
          </a:prstGeom>
        </p:spPr>
        <p:txBody>
          <a:bodyPr wrap="square" lIns="0" r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1600" dirty="0"/>
              <a:t>Is used when we want to create a transactional application which can insert, update, delete data</a:t>
            </a:r>
            <a:r>
              <a:rPr lang="en-IN" sz="1600" dirty="0"/>
              <a:t> from the system by using the framework provided implementation</a:t>
            </a:r>
          </a:p>
          <a:p>
            <a:pPr marL="342900" indent="-342900" algn="just">
              <a:buFont typeface="Arial" panose="020B0604020202020204" pitchFamily="34" charset="0"/>
              <a:buChar char="•"/>
            </a:pPr>
            <a:r>
              <a:rPr lang="en-IN" sz="1600" dirty="0"/>
              <a:t>You do not have Business logic with you and you want system to create business logic for you automatically.</a:t>
            </a:r>
            <a:endParaRPr lang="en-US" sz="1600" dirty="0"/>
          </a:p>
        </p:txBody>
      </p:sp>
      <p:sp>
        <p:nvSpPr>
          <p:cNvPr id="12" name="TextBox 15">
            <a:extLst>
              <a:ext uri="{FF2B5EF4-FFF2-40B4-BE49-F238E27FC236}">
                <a16:creationId xmlns:a16="http://schemas.microsoft.com/office/drawing/2014/main" id="{A009ED27-FB19-4745-9285-92503B72B635}"/>
              </a:ext>
            </a:extLst>
          </p:cNvPr>
          <p:cNvSpPr txBox="1"/>
          <p:nvPr/>
        </p:nvSpPr>
        <p:spPr>
          <a:xfrm>
            <a:off x="5856458" y="1774887"/>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02. Managed Scenario</a:t>
            </a:r>
          </a:p>
        </p:txBody>
      </p:sp>
      <p:sp>
        <p:nvSpPr>
          <p:cNvPr id="13" name="Freeform 12">
            <a:extLst>
              <a:ext uri="{FF2B5EF4-FFF2-40B4-BE49-F238E27FC236}">
                <a16:creationId xmlns:a16="http://schemas.microsoft.com/office/drawing/2014/main" id="{E436047F-6378-48BF-921F-A07B3F315FD8}"/>
              </a:ext>
            </a:extLst>
          </p:cNvPr>
          <p:cNvSpPr>
            <a:spLocks noEditPoints="1"/>
          </p:cNvSpPr>
          <p:nvPr/>
        </p:nvSpPr>
        <p:spPr bwMode="auto">
          <a:xfrm>
            <a:off x="8987132" y="2883436"/>
            <a:ext cx="410874" cy="360228"/>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4" name="Freeform 13">
            <a:extLst>
              <a:ext uri="{FF2B5EF4-FFF2-40B4-BE49-F238E27FC236}">
                <a16:creationId xmlns:a16="http://schemas.microsoft.com/office/drawing/2014/main" id="{92CFA4B2-EC30-43A3-967B-EF254A19D017}"/>
              </a:ext>
            </a:extLst>
          </p:cNvPr>
          <p:cNvSpPr>
            <a:spLocks/>
          </p:cNvSpPr>
          <p:nvPr/>
        </p:nvSpPr>
        <p:spPr bwMode="auto">
          <a:xfrm>
            <a:off x="2075193" y="3293841"/>
            <a:ext cx="4484690" cy="2385328"/>
          </a:xfrm>
          <a:custGeom>
            <a:avLst/>
            <a:gdLst>
              <a:gd name="T0" fmla="*/ 2018 w 2619"/>
              <a:gd name="T1" fmla="*/ 191 h 1393"/>
              <a:gd name="T2" fmla="*/ 2018 w 2619"/>
              <a:gd name="T3" fmla="*/ 794 h 1393"/>
              <a:gd name="T4" fmla="*/ 773 w 2619"/>
              <a:gd name="T5" fmla="*/ 794 h 1393"/>
              <a:gd name="T6" fmla="*/ 773 w 2619"/>
              <a:gd name="T7" fmla="*/ 467 h 1393"/>
              <a:gd name="T8" fmla="*/ 933 w 2619"/>
              <a:gd name="T9" fmla="*/ 467 h 1393"/>
              <a:gd name="T10" fmla="*/ 467 w 2619"/>
              <a:gd name="T11" fmla="*/ 0 h 1393"/>
              <a:gd name="T12" fmla="*/ 0 w 2619"/>
              <a:gd name="T13" fmla="*/ 467 h 1393"/>
              <a:gd name="T14" fmla="*/ 172 w 2619"/>
              <a:gd name="T15" fmla="*/ 467 h 1393"/>
              <a:gd name="T16" fmla="*/ 172 w 2619"/>
              <a:gd name="T17" fmla="*/ 1393 h 1393"/>
              <a:gd name="T18" fmla="*/ 2619 w 2619"/>
              <a:gd name="T19" fmla="*/ 1393 h 1393"/>
              <a:gd name="T20" fmla="*/ 2619 w 2619"/>
              <a:gd name="T21" fmla="*/ 191 h 1393"/>
              <a:gd name="T22" fmla="*/ 2018 w 2619"/>
              <a:gd name="T23" fmla="*/ 19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9" h="1393">
                <a:moveTo>
                  <a:pt x="2018" y="191"/>
                </a:moveTo>
                <a:lnTo>
                  <a:pt x="2018" y="794"/>
                </a:lnTo>
                <a:lnTo>
                  <a:pt x="773" y="794"/>
                </a:lnTo>
                <a:lnTo>
                  <a:pt x="773" y="467"/>
                </a:lnTo>
                <a:lnTo>
                  <a:pt x="933" y="467"/>
                </a:lnTo>
                <a:lnTo>
                  <a:pt x="467" y="0"/>
                </a:lnTo>
                <a:lnTo>
                  <a:pt x="0" y="467"/>
                </a:lnTo>
                <a:lnTo>
                  <a:pt x="172" y="467"/>
                </a:lnTo>
                <a:lnTo>
                  <a:pt x="172" y="1393"/>
                </a:lnTo>
                <a:lnTo>
                  <a:pt x="2619" y="1393"/>
                </a:lnTo>
                <a:lnTo>
                  <a:pt x="2619" y="191"/>
                </a:lnTo>
                <a:lnTo>
                  <a:pt x="2018" y="191"/>
                </a:lnTo>
                <a:close/>
              </a:path>
            </a:pathLst>
          </a:custGeom>
          <a:gradFill flip="none" rotWithShape="1">
            <a:gsLst>
              <a:gs pos="0">
                <a:schemeClr val="accent3"/>
              </a:gs>
              <a:gs pos="76000">
                <a:schemeClr val="accent4"/>
              </a:gs>
            </a:gsLst>
            <a:lin ang="0" scaled="1"/>
            <a:tileRect/>
          </a:gradFill>
          <a:ln w="9525">
            <a:noFill/>
            <a:round/>
            <a:headEnd/>
            <a:tailEnd/>
          </a:ln>
          <a:effectLst>
            <a:outerShdw blurRad="177800" dist="2159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5" name="TextBox 14">
            <a:extLst>
              <a:ext uri="{FF2B5EF4-FFF2-40B4-BE49-F238E27FC236}">
                <a16:creationId xmlns:a16="http://schemas.microsoft.com/office/drawing/2014/main" id="{EAFA8C1A-88FB-4969-8248-EA75BA047C3D}"/>
              </a:ext>
            </a:extLst>
          </p:cNvPr>
          <p:cNvSpPr txBox="1"/>
          <p:nvPr/>
        </p:nvSpPr>
        <p:spPr>
          <a:xfrm>
            <a:off x="2744059" y="4909204"/>
            <a:ext cx="3484995" cy="461665"/>
          </a:xfrm>
          <a:prstGeom prst="rect">
            <a:avLst/>
          </a:prstGeom>
          <a:noFill/>
        </p:spPr>
        <p:txBody>
          <a:bodyPr wrap="square" lIns="0" rIns="0"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01. Un-Managed Scenario</a:t>
            </a:r>
          </a:p>
        </p:txBody>
      </p:sp>
      <p:grpSp>
        <p:nvGrpSpPr>
          <p:cNvPr id="16" name="Group 15">
            <a:extLst>
              <a:ext uri="{FF2B5EF4-FFF2-40B4-BE49-F238E27FC236}">
                <a16:creationId xmlns:a16="http://schemas.microsoft.com/office/drawing/2014/main" id="{0BA2C897-09F3-4347-B3B4-6B54E0D1A577}"/>
              </a:ext>
            </a:extLst>
          </p:cNvPr>
          <p:cNvGrpSpPr/>
          <p:nvPr/>
        </p:nvGrpSpPr>
        <p:grpSpPr>
          <a:xfrm>
            <a:off x="2639128" y="3909186"/>
            <a:ext cx="470646" cy="527224"/>
            <a:chOff x="120651" y="2266950"/>
            <a:chExt cx="2944813" cy="3298825"/>
          </a:xfrm>
          <a:solidFill>
            <a:schemeClr val="bg1"/>
          </a:solidFill>
        </p:grpSpPr>
        <p:sp>
          <p:nvSpPr>
            <p:cNvPr id="17" name="Freeform 16">
              <a:extLst>
                <a:ext uri="{FF2B5EF4-FFF2-40B4-BE49-F238E27FC236}">
                  <a16:creationId xmlns:a16="http://schemas.microsoft.com/office/drawing/2014/main" id="{6C8BF11E-B780-4A4A-8356-9C723C58F1A8}"/>
                </a:ext>
              </a:extLst>
            </p:cNvPr>
            <p:cNvSpPr>
              <a:spLocks noEditPoints="1"/>
            </p:cNvSpPr>
            <p:nvPr/>
          </p:nvSpPr>
          <p:spPr bwMode="auto">
            <a:xfrm>
              <a:off x="1219201" y="3508375"/>
              <a:ext cx="747713" cy="1436688"/>
            </a:xfrm>
            <a:custGeom>
              <a:avLst/>
              <a:gdLst>
                <a:gd name="T0" fmla="*/ 206 w 347"/>
                <a:gd name="T1" fmla="*/ 290 h 669"/>
                <a:gd name="T2" fmla="*/ 141 w 347"/>
                <a:gd name="T3" fmla="*/ 290 h 669"/>
                <a:gd name="T4" fmla="*/ 90 w 347"/>
                <a:gd name="T5" fmla="*/ 238 h 669"/>
                <a:gd name="T6" fmla="*/ 141 w 347"/>
                <a:gd name="T7" fmla="*/ 187 h 669"/>
                <a:gd name="T8" fmla="*/ 270 w 347"/>
                <a:gd name="T9" fmla="*/ 187 h 669"/>
                <a:gd name="T10" fmla="*/ 315 w 347"/>
                <a:gd name="T11" fmla="*/ 142 h 669"/>
                <a:gd name="T12" fmla="*/ 270 w 347"/>
                <a:gd name="T13" fmla="*/ 97 h 669"/>
                <a:gd name="T14" fmla="*/ 219 w 347"/>
                <a:gd name="T15" fmla="*/ 97 h 669"/>
                <a:gd name="T16" fmla="*/ 219 w 347"/>
                <a:gd name="T17" fmla="*/ 45 h 669"/>
                <a:gd name="T18" fmla="*/ 174 w 347"/>
                <a:gd name="T19" fmla="*/ 0 h 669"/>
                <a:gd name="T20" fmla="*/ 129 w 347"/>
                <a:gd name="T21" fmla="*/ 45 h 669"/>
                <a:gd name="T22" fmla="*/ 129 w 347"/>
                <a:gd name="T23" fmla="*/ 97 h 669"/>
                <a:gd name="T24" fmla="*/ 0 w 347"/>
                <a:gd name="T25" fmla="*/ 238 h 669"/>
                <a:gd name="T26" fmla="*/ 141 w 347"/>
                <a:gd name="T27" fmla="*/ 380 h 669"/>
                <a:gd name="T28" fmla="*/ 206 w 347"/>
                <a:gd name="T29" fmla="*/ 380 h 669"/>
                <a:gd name="T30" fmla="*/ 257 w 347"/>
                <a:gd name="T31" fmla="*/ 431 h 669"/>
                <a:gd name="T32" fmla="*/ 206 w 347"/>
                <a:gd name="T33" fmla="*/ 482 h 669"/>
                <a:gd name="T34" fmla="*/ 77 w 347"/>
                <a:gd name="T35" fmla="*/ 482 h 669"/>
                <a:gd name="T36" fmla="*/ 32 w 347"/>
                <a:gd name="T37" fmla="*/ 527 h 669"/>
                <a:gd name="T38" fmla="*/ 77 w 347"/>
                <a:gd name="T39" fmla="*/ 572 h 669"/>
                <a:gd name="T40" fmla="*/ 129 w 347"/>
                <a:gd name="T41" fmla="*/ 572 h 669"/>
                <a:gd name="T42" fmla="*/ 129 w 347"/>
                <a:gd name="T43" fmla="*/ 624 h 669"/>
                <a:gd name="T44" fmla="*/ 174 w 347"/>
                <a:gd name="T45" fmla="*/ 669 h 669"/>
                <a:gd name="T46" fmla="*/ 219 w 347"/>
                <a:gd name="T47" fmla="*/ 624 h 669"/>
                <a:gd name="T48" fmla="*/ 219 w 347"/>
                <a:gd name="T49" fmla="*/ 572 h 669"/>
                <a:gd name="T50" fmla="*/ 347 w 347"/>
                <a:gd name="T51" fmla="*/ 431 h 669"/>
                <a:gd name="T52" fmla="*/ 206 w 347"/>
                <a:gd name="T53" fmla="*/ 290 h 669"/>
                <a:gd name="T54" fmla="*/ 206 w 347"/>
                <a:gd name="T55" fmla="*/ 290 h 669"/>
                <a:gd name="T56" fmla="*/ 206 w 347"/>
                <a:gd name="T57" fmla="*/ 29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7" h="669">
                  <a:moveTo>
                    <a:pt x="206" y="290"/>
                  </a:moveTo>
                  <a:cubicBezTo>
                    <a:pt x="141" y="290"/>
                    <a:pt x="141" y="290"/>
                    <a:pt x="141" y="290"/>
                  </a:cubicBezTo>
                  <a:cubicBezTo>
                    <a:pt x="113" y="290"/>
                    <a:pt x="90" y="267"/>
                    <a:pt x="90" y="238"/>
                  </a:cubicBezTo>
                  <a:cubicBezTo>
                    <a:pt x="90" y="210"/>
                    <a:pt x="113" y="187"/>
                    <a:pt x="141" y="187"/>
                  </a:cubicBezTo>
                  <a:cubicBezTo>
                    <a:pt x="270" y="187"/>
                    <a:pt x="270" y="187"/>
                    <a:pt x="270" y="187"/>
                  </a:cubicBezTo>
                  <a:cubicBezTo>
                    <a:pt x="295" y="187"/>
                    <a:pt x="315" y="167"/>
                    <a:pt x="315" y="142"/>
                  </a:cubicBezTo>
                  <a:cubicBezTo>
                    <a:pt x="315" y="117"/>
                    <a:pt x="295" y="97"/>
                    <a:pt x="270" y="97"/>
                  </a:cubicBezTo>
                  <a:cubicBezTo>
                    <a:pt x="219" y="97"/>
                    <a:pt x="219" y="97"/>
                    <a:pt x="219" y="97"/>
                  </a:cubicBezTo>
                  <a:cubicBezTo>
                    <a:pt x="219" y="45"/>
                    <a:pt x="219" y="45"/>
                    <a:pt x="219" y="45"/>
                  </a:cubicBezTo>
                  <a:cubicBezTo>
                    <a:pt x="219" y="21"/>
                    <a:pt x="198" y="0"/>
                    <a:pt x="174" y="0"/>
                  </a:cubicBezTo>
                  <a:cubicBezTo>
                    <a:pt x="149" y="0"/>
                    <a:pt x="129" y="21"/>
                    <a:pt x="129" y="45"/>
                  </a:cubicBezTo>
                  <a:cubicBezTo>
                    <a:pt x="129" y="97"/>
                    <a:pt x="129" y="97"/>
                    <a:pt x="129" y="97"/>
                  </a:cubicBezTo>
                  <a:cubicBezTo>
                    <a:pt x="57" y="104"/>
                    <a:pt x="0" y="165"/>
                    <a:pt x="0" y="238"/>
                  </a:cubicBezTo>
                  <a:cubicBezTo>
                    <a:pt x="0" y="316"/>
                    <a:pt x="63" y="380"/>
                    <a:pt x="141" y="380"/>
                  </a:cubicBezTo>
                  <a:cubicBezTo>
                    <a:pt x="206" y="380"/>
                    <a:pt x="206" y="380"/>
                    <a:pt x="206" y="380"/>
                  </a:cubicBezTo>
                  <a:cubicBezTo>
                    <a:pt x="234" y="380"/>
                    <a:pt x="257" y="403"/>
                    <a:pt x="257" y="431"/>
                  </a:cubicBezTo>
                  <a:cubicBezTo>
                    <a:pt x="257" y="459"/>
                    <a:pt x="234" y="482"/>
                    <a:pt x="206" y="482"/>
                  </a:cubicBezTo>
                  <a:cubicBezTo>
                    <a:pt x="77" y="482"/>
                    <a:pt x="77" y="482"/>
                    <a:pt x="77" y="482"/>
                  </a:cubicBezTo>
                  <a:cubicBezTo>
                    <a:pt x="52" y="482"/>
                    <a:pt x="32" y="503"/>
                    <a:pt x="32" y="527"/>
                  </a:cubicBezTo>
                  <a:cubicBezTo>
                    <a:pt x="32" y="552"/>
                    <a:pt x="52" y="572"/>
                    <a:pt x="77" y="572"/>
                  </a:cubicBezTo>
                  <a:cubicBezTo>
                    <a:pt x="129" y="572"/>
                    <a:pt x="129" y="572"/>
                    <a:pt x="129" y="572"/>
                  </a:cubicBezTo>
                  <a:cubicBezTo>
                    <a:pt x="129" y="624"/>
                    <a:pt x="129" y="624"/>
                    <a:pt x="129" y="624"/>
                  </a:cubicBezTo>
                  <a:cubicBezTo>
                    <a:pt x="129" y="649"/>
                    <a:pt x="149" y="669"/>
                    <a:pt x="174" y="669"/>
                  </a:cubicBezTo>
                  <a:cubicBezTo>
                    <a:pt x="198" y="669"/>
                    <a:pt x="219" y="649"/>
                    <a:pt x="219" y="624"/>
                  </a:cubicBezTo>
                  <a:cubicBezTo>
                    <a:pt x="219" y="572"/>
                    <a:pt x="219" y="572"/>
                    <a:pt x="219" y="572"/>
                  </a:cubicBezTo>
                  <a:cubicBezTo>
                    <a:pt x="291" y="565"/>
                    <a:pt x="347" y="505"/>
                    <a:pt x="347" y="431"/>
                  </a:cubicBezTo>
                  <a:cubicBezTo>
                    <a:pt x="347" y="353"/>
                    <a:pt x="284" y="290"/>
                    <a:pt x="206" y="290"/>
                  </a:cubicBezTo>
                  <a:close/>
                  <a:moveTo>
                    <a:pt x="206" y="290"/>
                  </a:moveTo>
                  <a:cubicBezTo>
                    <a:pt x="206" y="290"/>
                    <a:pt x="206" y="290"/>
                    <a:pt x="206" y="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sp>
          <p:nvSpPr>
            <p:cNvPr id="18" name="Freeform 17">
              <a:extLst>
                <a:ext uri="{FF2B5EF4-FFF2-40B4-BE49-F238E27FC236}">
                  <a16:creationId xmlns:a16="http://schemas.microsoft.com/office/drawing/2014/main" id="{EE2E5DD6-68EB-4E0A-9F65-5D7BFABF3C3C}"/>
                </a:ext>
              </a:extLst>
            </p:cNvPr>
            <p:cNvSpPr>
              <a:spLocks noEditPoints="1"/>
            </p:cNvSpPr>
            <p:nvPr/>
          </p:nvSpPr>
          <p:spPr bwMode="auto">
            <a:xfrm>
              <a:off x="120651" y="2266950"/>
              <a:ext cx="2944813" cy="3298825"/>
            </a:xfrm>
            <a:custGeom>
              <a:avLst/>
              <a:gdLst>
                <a:gd name="T0" fmla="*/ 1125 w 1367"/>
                <a:gd name="T1" fmla="*/ 472 h 1536"/>
                <a:gd name="T2" fmla="*/ 1124 w 1367"/>
                <a:gd name="T3" fmla="*/ 472 h 1536"/>
                <a:gd name="T4" fmla="*/ 1032 w 1367"/>
                <a:gd name="T5" fmla="*/ 379 h 1536"/>
                <a:gd name="T6" fmla="*/ 1212 w 1367"/>
                <a:gd name="T7" fmla="*/ 379 h 1536"/>
                <a:gd name="T8" fmla="*/ 1257 w 1367"/>
                <a:gd name="T9" fmla="*/ 334 h 1536"/>
                <a:gd name="T10" fmla="*/ 1212 w 1367"/>
                <a:gd name="T11" fmla="*/ 289 h 1536"/>
                <a:gd name="T12" fmla="*/ 996 w 1367"/>
                <a:gd name="T13" fmla="*/ 289 h 1536"/>
                <a:gd name="T14" fmla="*/ 1108 w 1367"/>
                <a:gd name="T15" fmla="*/ 65 h 1536"/>
                <a:gd name="T16" fmla="*/ 1106 w 1367"/>
                <a:gd name="T17" fmla="*/ 21 h 1536"/>
                <a:gd name="T18" fmla="*/ 1068 w 1367"/>
                <a:gd name="T19" fmla="*/ 0 h 1536"/>
                <a:gd name="T20" fmla="*/ 299 w 1367"/>
                <a:gd name="T21" fmla="*/ 0 h 1536"/>
                <a:gd name="T22" fmla="*/ 261 w 1367"/>
                <a:gd name="T23" fmla="*/ 21 h 1536"/>
                <a:gd name="T24" fmla="*/ 259 w 1367"/>
                <a:gd name="T25" fmla="*/ 65 h 1536"/>
                <a:gd name="T26" fmla="*/ 389 w 1367"/>
                <a:gd name="T27" fmla="*/ 325 h 1536"/>
                <a:gd name="T28" fmla="*/ 243 w 1367"/>
                <a:gd name="T29" fmla="*/ 472 h 1536"/>
                <a:gd name="T30" fmla="*/ 242 w 1367"/>
                <a:gd name="T31" fmla="*/ 472 h 1536"/>
                <a:gd name="T32" fmla="*/ 243 w 1367"/>
                <a:gd name="T33" fmla="*/ 1353 h 1536"/>
                <a:gd name="T34" fmla="*/ 684 w 1367"/>
                <a:gd name="T35" fmla="*/ 1536 h 1536"/>
                <a:gd name="T36" fmla="*/ 1124 w 1367"/>
                <a:gd name="T37" fmla="*/ 1353 h 1536"/>
                <a:gd name="T38" fmla="*/ 1125 w 1367"/>
                <a:gd name="T39" fmla="*/ 472 h 1536"/>
                <a:gd name="T40" fmla="*/ 372 w 1367"/>
                <a:gd name="T41" fmla="*/ 90 h 1536"/>
                <a:gd name="T42" fmla="*/ 995 w 1367"/>
                <a:gd name="T43" fmla="*/ 90 h 1536"/>
                <a:gd name="T44" fmla="*/ 895 w 1367"/>
                <a:gd name="T45" fmla="*/ 289 h 1536"/>
                <a:gd name="T46" fmla="*/ 472 w 1367"/>
                <a:gd name="T47" fmla="*/ 289 h 1536"/>
                <a:gd name="T48" fmla="*/ 372 w 1367"/>
                <a:gd name="T49" fmla="*/ 90 h 1536"/>
                <a:gd name="T50" fmla="*/ 1061 w 1367"/>
                <a:gd name="T51" fmla="*/ 1290 h 1536"/>
                <a:gd name="T52" fmla="*/ 684 w 1367"/>
                <a:gd name="T53" fmla="*/ 1446 h 1536"/>
                <a:gd name="T54" fmla="*/ 306 w 1367"/>
                <a:gd name="T55" fmla="*/ 1290 h 1536"/>
                <a:gd name="T56" fmla="*/ 306 w 1367"/>
                <a:gd name="T57" fmla="*/ 535 h 1536"/>
                <a:gd name="T58" fmla="*/ 307 w 1367"/>
                <a:gd name="T59" fmla="*/ 535 h 1536"/>
                <a:gd name="T60" fmla="*/ 463 w 1367"/>
                <a:gd name="T61" fmla="*/ 379 h 1536"/>
                <a:gd name="T62" fmla="*/ 905 w 1367"/>
                <a:gd name="T63" fmla="*/ 379 h 1536"/>
                <a:gd name="T64" fmla="*/ 1060 w 1367"/>
                <a:gd name="T65" fmla="*/ 535 h 1536"/>
                <a:gd name="T66" fmla="*/ 1061 w 1367"/>
                <a:gd name="T67" fmla="*/ 535 h 1536"/>
                <a:gd name="T68" fmla="*/ 1061 w 1367"/>
                <a:gd name="T69" fmla="*/ 1290 h 1536"/>
                <a:gd name="T70" fmla="*/ 1061 w 1367"/>
                <a:gd name="T71" fmla="*/ 1290 h 1536"/>
                <a:gd name="T72" fmla="*/ 1061 w 1367"/>
                <a:gd name="T73" fmla="*/ 129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536">
                  <a:moveTo>
                    <a:pt x="1125" y="472"/>
                  </a:moveTo>
                  <a:cubicBezTo>
                    <a:pt x="1125" y="472"/>
                    <a:pt x="1125" y="472"/>
                    <a:pt x="1124" y="472"/>
                  </a:cubicBezTo>
                  <a:cubicBezTo>
                    <a:pt x="1032" y="379"/>
                    <a:pt x="1032" y="379"/>
                    <a:pt x="1032" y="379"/>
                  </a:cubicBezTo>
                  <a:cubicBezTo>
                    <a:pt x="1212" y="379"/>
                    <a:pt x="1212" y="379"/>
                    <a:pt x="1212" y="379"/>
                  </a:cubicBezTo>
                  <a:cubicBezTo>
                    <a:pt x="1237" y="379"/>
                    <a:pt x="1257" y="359"/>
                    <a:pt x="1257" y="334"/>
                  </a:cubicBezTo>
                  <a:cubicBezTo>
                    <a:pt x="1257" y="309"/>
                    <a:pt x="1237" y="289"/>
                    <a:pt x="1212" y="289"/>
                  </a:cubicBezTo>
                  <a:cubicBezTo>
                    <a:pt x="996" y="289"/>
                    <a:pt x="996" y="289"/>
                    <a:pt x="996" y="289"/>
                  </a:cubicBezTo>
                  <a:cubicBezTo>
                    <a:pt x="1108" y="65"/>
                    <a:pt x="1108" y="65"/>
                    <a:pt x="1108" y="65"/>
                  </a:cubicBezTo>
                  <a:cubicBezTo>
                    <a:pt x="1115" y="51"/>
                    <a:pt x="1114" y="35"/>
                    <a:pt x="1106" y="21"/>
                  </a:cubicBezTo>
                  <a:cubicBezTo>
                    <a:pt x="1098" y="8"/>
                    <a:pt x="1083" y="0"/>
                    <a:pt x="1068" y="0"/>
                  </a:cubicBezTo>
                  <a:cubicBezTo>
                    <a:pt x="299" y="0"/>
                    <a:pt x="299" y="0"/>
                    <a:pt x="299" y="0"/>
                  </a:cubicBezTo>
                  <a:cubicBezTo>
                    <a:pt x="284" y="0"/>
                    <a:pt x="269" y="8"/>
                    <a:pt x="261" y="21"/>
                  </a:cubicBezTo>
                  <a:cubicBezTo>
                    <a:pt x="253" y="35"/>
                    <a:pt x="252" y="51"/>
                    <a:pt x="259" y="65"/>
                  </a:cubicBezTo>
                  <a:cubicBezTo>
                    <a:pt x="389" y="325"/>
                    <a:pt x="389" y="325"/>
                    <a:pt x="389" y="325"/>
                  </a:cubicBezTo>
                  <a:cubicBezTo>
                    <a:pt x="243" y="472"/>
                    <a:pt x="243" y="472"/>
                    <a:pt x="243" y="472"/>
                  </a:cubicBezTo>
                  <a:cubicBezTo>
                    <a:pt x="243" y="472"/>
                    <a:pt x="242" y="472"/>
                    <a:pt x="242" y="472"/>
                  </a:cubicBezTo>
                  <a:cubicBezTo>
                    <a:pt x="0" y="715"/>
                    <a:pt x="0" y="1110"/>
                    <a:pt x="243" y="1353"/>
                  </a:cubicBezTo>
                  <a:cubicBezTo>
                    <a:pt x="360" y="1471"/>
                    <a:pt x="517" y="1536"/>
                    <a:pt x="684" y="1536"/>
                  </a:cubicBezTo>
                  <a:cubicBezTo>
                    <a:pt x="850" y="1536"/>
                    <a:pt x="1007" y="1471"/>
                    <a:pt x="1124" y="1353"/>
                  </a:cubicBezTo>
                  <a:cubicBezTo>
                    <a:pt x="1367" y="1110"/>
                    <a:pt x="1367" y="715"/>
                    <a:pt x="1125" y="472"/>
                  </a:cubicBezTo>
                  <a:close/>
                  <a:moveTo>
                    <a:pt x="372" y="90"/>
                  </a:moveTo>
                  <a:cubicBezTo>
                    <a:pt x="995" y="90"/>
                    <a:pt x="995" y="90"/>
                    <a:pt x="995" y="90"/>
                  </a:cubicBezTo>
                  <a:cubicBezTo>
                    <a:pt x="895" y="289"/>
                    <a:pt x="895" y="289"/>
                    <a:pt x="895" y="289"/>
                  </a:cubicBezTo>
                  <a:cubicBezTo>
                    <a:pt x="472" y="289"/>
                    <a:pt x="472" y="289"/>
                    <a:pt x="472" y="289"/>
                  </a:cubicBezTo>
                  <a:lnTo>
                    <a:pt x="372" y="90"/>
                  </a:lnTo>
                  <a:close/>
                  <a:moveTo>
                    <a:pt x="1061" y="1290"/>
                  </a:moveTo>
                  <a:cubicBezTo>
                    <a:pt x="960" y="1391"/>
                    <a:pt x="826" y="1446"/>
                    <a:pt x="684" y="1446"/>
                  </a:cubicBezTo>
                  <a:cubicBezTo>
                    <a:pt x="541" y="1446"/>
                    <a:pt x="407" y="1391"/>
                    <a:pt x="306" y="1290"/>
                  </a:cubicBezTo>
                  <a:cubicBezTo>
                    <a:pt x="98" y="1082"/>
                    <a:pt x="98" y="743"/>
                    <a:pt x="306" y="535"/>
                  </a:cubicBezTo>
                  <a:cubicBezTo>
                    <a:pt x="307" y="535"/>
                    <a:pt x="307" y="535"/>
                    <a:pt x="307" y="535"/>
                  </a:cubicBezTo>
                  <a:cubicBezTo>
                    <a:pt x="463" y="379"/>
                    <a:pt x="463" y="379"/>
                    <a:pt x="463" y="379"/>
                  </a:cubicBezTo>
                  <a:cubicBezTo>
                    <a:pt x="905" y="379"/>
                    <a:pt x="905" y="379"/>
                    <a:pt x="905" y="379"/>
                  </a:cubicBezTo>
                  <a:cubicBezTo>
                    <a:pt x="1060" y="535"/>
                    <a:pt x="1060" y="535"/>
                    <a:pt x="1060" y="535"/>
                  </a:cubicBezTo>
                  <a:cubicBezTo>
                    <a:pt x="1060" y="535"/>
                    <a:pt x="1061" y="535"/>
                    <a:pt x="1061" y="535"/>
                  </a:cubicBezTo>
                  <a:cubicBezTo>
                    <a:pt x="1269" y="743"/>
                    <a:pt x="1269" y="1082"/>
                    <a:pt x="1061" y="1290"/>
                  </a:cubicBezTo>
                  <a:close/>
                  <a:moveTo>
                    <a:pt x="1061" y="1290"/>
                  </a:moveTo>
                  <a:cubicBezTo>
                    <a:pt x="1061" y="1290"/>
                    <a:pt x="1061" y="1290"/>
                    <a:pt x="1061" y="129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solidFill>
                  <a:schemeClr val="bg1"/>
                </a:solidFill>
              </a:endParaRPr>
            </a:p>
          </p:txBody>
        </p:sp>
      </p:grpSp>
    </p:spTree>
    <p:extLst>
      <p:ext uri="{BB962C8B-B14F-4D97-AF65-F5344CB8AC3E}">
        <p14:creationId xmlns:p14="http://schemas.microsoft.com/office/powerpoint/2010/main" val="1131994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a:extLst>
              <a:ext uri="{FF2B5EF4-FFF2-40B4-BE49-F238E27FC236}">
                <a16:creationId xmlns:a16="http://schemas.microsoft.com/office/drawing/2014/main" id="{8014BD69-741B-4B04-9A8D-1DE68A6856E8}"/>
              </a:ext>
            </a:extLst>
          </p:cNvPr>
          <p:cNvPicPr>
            <a:picLocks noChangeAspect="1"/>
          </p:cNvPicPr>
          <p:nvPr/>
        </p:nvPicPr>
        <p:blipFill>
          <a:blip r:embed="rId3"/>
          <a:stretch>
            <a:fillRect/>
          </a:stretch>
        </p:blipFill>
        <p:spPr>
          <a:xfrm>
            <a:off x="615157" y="1324617"/>
            <a:ext cx="10958510" cy="4587638"/>
          </a:xfrm>
          <a:prstGeom prst="rect">
            <a:avLst/>
          </a:prstGeom>
        </p:spPr>
      </p:pic>
    </p:spTree>
    <p:extLst>
      <p:ext uri="{BB962C8B-B14F-4D97-AF65-F5344CB8AC3E}">
        <p14:creationId xmlns:p14="http://schemas.microsoft.com/office/powerpoint/2010/main" val="6656322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9589" y="161899"/>
            <a:ext cx="10969943" cy="711081"/>
          </a:xfrm>
        </p:spPr>
        <p:txBody>
          <a:bodyPr>
            <a:noAutofit/>
          </a:bodyPr>
          <a:lstStyle/>
          <a:p>
            <a:r>
              <a:rPr lang="en-US" dirty="0">
                <a:latin typeface="Cooper Black" panose="0208090404030B020404" pitchFamily="18" charset="0"/>
              </a:rPr>
              <a:t>BO runtime implementation types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3" name="Picture 2">
            <a:extLst>
              <a:ext uri="{FF2B5EF4-FFF2-40B4-BE49-F238E27FC236}">
                <a16:creationId xmlns:a16="http://schemas.microsoft.com/office/drawing/2014/main" id="{C92DB67F-D285-405F-AB23-295C225D730E}"/>
              </a:ext>
            </a:extLst>
          </p:cNvPr>
          <p:cNvPicPr>
            <a:picLocks noChangeAspect="1"/>
          </p:cNvPicPr>
          <p:nvPr/>
        </p:nvPicPr>
        <p:blipFill>
          <a:blip r:embed="rId3"/>
          <a:stretch>
            <a:fillRect/>
          </a:stretch>
        </p:blipFill>
        <p:spPr>
          <a:xfrm>
            <a:off x="473945" y="974122"/>
            <a:ext cx="10859441" cy="5357324"/>
          </a:xfrm>
          <a:prstGeom prst="rect">
            <a:avLst/>
          </a:prstGeom>
        </p:spPr>
      </p:pic>
    </p:spTree>
    <p:extLst>
      <p:ext uri="{BB962C8B-B14F-4D97-AF65-F5344CB8AC3E}">
        <p14:creationId xmlns:p14="http://schemas.microsoft.com/office/powerpoint/2010/main" val="71435138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Solid white.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51720" y="-2679104"/>
            <a:ext cx="6885384" cy="121888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a:xfrm>
            <a:off x="609441" y="202038"/>
            <a:ext cx="10969943" cy="711081"/>
          </a:xfrm>
        </p:spPr>
        <p:txBody>
          <a:bodyPr>
            <a:noAutofit/>
          </a:bodyPr>
          <a:lstStyle/>
          <a:p>
            <a:r>
              <a:rPr lang="en-IN" dirty="0">
                <a:latin typeface="Cooper Black" panose="0208090404030B020404" pitchFamily="18" charset="0"/>
              </a:rPr>
              <a:t>Explanation of Flight Data Model</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23" y="1052736"/>
            <a:ext cx="11165321" cy="4385700"/>
          </a:xfrm>
          <a:prstGeom prst="rect">
            <a:avLst/>
          </a:prstGeom>
        </p:spPr>
      </p:pic>
      <p:sp>
        <p:nvSpPr>
          <p:cNvPr id="8" name="Rectangle 7"/>
          <p:cNvSpPr/>
          <p:nvPr/>
        </p:nvSpPr>
        <p:spPr>
          <a:xfrm>
            <a:off x="609441" y="6165304"/>
            <a:ext cx="10771237" cy="369332"/>
          </a:xfrm>
          <a:prstGeom prst="rect">
            <a:avLst/>
          </a:prstGeom>
        </p:spPr>
        <p:txBody>
          <a:bodyPr wrap="square">
            <a:spAutoFit/>
          </a:bodyPr>
          <a:lstStyle/>
          <a:p>
            <a:r>
              <a:rPr lang="en-US" sz="1800" dirty="0"/>
              <a:t>If Data is not found in these Table’s please execute Data Generator Class “/dmo/cl_flight_data_generator”</a:t>
            </a:r>
          </a:p>
        </p:txBody>
      </p:sp>
    </p:spTree>
    <p:extLst>
      <p:ext uri="{BB962C8B-B14F-4D97-AF65-F5344CB8AC3E}">
        <p14:creationId xmlns:p14="http://schemas.microsoft.com/office/powerpoint/2010/main" val="91322419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Flow of Development (Unmanaged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2" name="Rounded Rectangle 1"/>
          <p:cNvSpPr/>
          <p:nvPr/>
        </p:nvSpPr>
        <p:spPr>
          <a:xfrm>
            <a:off x="3358108" y="1057728"/>
            <a:ext cx="3960440" cy="715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UI</a:t>
            </a:r>
          </a:p>
        </p:txBody>
      </p:sp>
      <p:sp>
        <p:nvSpPr>
          <p:cNvPr id="10" name="Rounded Rectangle 9"/>
          <p:cNvSpPr/>
          <p:nvPr/>
        </p:nvSpPr>
        <p:spPr>
          <a:xfrm>
            <a:off x="3358108" y="2137848"/>
            <a:ext cx="3960440" cy="752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Binding for UI</a:t>
            </a:r>
          </a:p>
        </p:txBody>
      </p:sp>
      <p:sp>
        <p:nvSpPr>
          <p:cNvPr id="12" name="Rounded Rectangle 11"/>
          <p:cNvSpPr/>
          <p:nvPr/>
        </p:nvSpPr>
        <p:spPr>
          <a:xfrm>
            <a:off x="3358108" y="4437112"/>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r>
              <a:rPr lang="en-US" dirty="0">
                <a:solidFill>
                  <a:schemeClr val="bg1"/>
                </a:solidFill>
              </a:rPr>
              <a:t>Travel – Using /demo/travel</a:t>
            </a:r>
          </a:p>
          <a:p>
            <a:pPr algn="ctr"/>
            <a:r>
              <a:rPr lang="en-US" sz="1400" dirty="0">
                <a:solidFill>
                  <a:schemeClr val="bg1"/>
                </a:solidFill>
              </a:rPr>
              <a:t>Projection view- what we want to show to UI</a:t>
            </a:r>
            <a:endParaRPr lang="en-IN" sz="1400" dirty="0">
              <a:solidFill>
                <a:schemeClr val="bg1"/>
              </a:solidFill>
            </a:endParaRPr>
          </a:p>
          <a:p>
            <a:pPr algn="ctr"/>
            <a:endParaRPr lang="en-US" dirty="0">
              <a:solidFill>
                <a:schemeClr val="bg1"/>
              </a:solidFill>
            </a:endParaRPr>
          </a:p>
        </p:txBody>
      </p:sp>
      <p:sp>
        <p:nvSpPr>
          <p:cNvPr id="13" name="Rounded Rectangle 12"/>
          <p:cNvSpPr/>
          <p:nvPr/>
        </p:nvSpPr>
        <p:spPr>
          <a:xfrm>
            <a:off x="3358108" y="3274986"/>
            <a:ext cx="3960440" cy="7870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Definition</a:t>
            </a:r>
          </a:p>
        </p:txBody>
      </p:sp>
      <p:sp>
        <p:nvSpPr>
          <p:cNvPr id="14" name="Rounded Rectangle 13"/>
          <p:cNvSpPr/>
          <p:nvPr/>
        </p:nvSpPr>
        <p:spPr>
          <a:xfrm>
            <a:off x="2349996" y="58052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a:t>
            </a:r>
          </a:p>
        </p:txBody>
      </p:sp>
      <p:sp>
        <p:nvSpPr>
          <p:cNvPr id="15" name="Rounded Rectangle 14"/>
          <p:cNvSpPr/>
          <p:nvPr/>
        </p:nvSpPr>
        <p:spPr>
          <a:xfrm>
            <a:off x="6217976" y="581538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16" name="Rounded Rectangle 15"/>
          <p:cNvSpPr/>
          <p:nvPr/>
        </p:nvSpPr>
        <p:spPr>
          <a:xfrm>
            <a:off x="9190756" y="5817964"/>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I_Country</a:t>
            </a:r>
          </a:p>
        </p:txBody>
      </p:sp>
      <p:cxnSp>
        <p:nvCxnSpPr>
          <p:cNvPr id="6" name="Elbow Connector 5"/>
          <p:cNvCxnSpPr>
            <a:stCxn id="14" idx="0"/>
            <a:endCxn id="12" idx="2"/>
          </p:cNvCxnSpPr>
          <p:nvPr/>
        </p:nvCxnSpPr>
        <p:spPr>
          <a:xfrm rot="5400000" flipH="1" flipV="1">
            <a:off x="4093694" y="4560630"/>
            <a:ext cx="581056" cy="1908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5" idx="0"/>
            <a:endCxn id="12" idx="2"/>
          </p:cNvCxnSpPr>
          <p:nvPr/>
        </p:nvCxnSpPr>
        <p:spPr>
          <a:xfrm rot="16200000" flipV="1">
            <a:off x="6022624" y="4539912"/>
            <a:ext cx="591176" cy="19597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p:cNvCxnSpPr>
          <p:nvPr/>
        </p:nvCxnSpPr>
        <p:spPr>
          <a:xfrm flipH="1" flipV="1">
            <a:off x="8378216" y="6132732"/>
            <a:ext cx="81254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9190756" y="4509120"/>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I_Currency</a:t>
            </a:r>
          </a:p>
        </p:txBody>
      </p:sp>
      <p:cxnSp>
        <p:nvCxnSpPr>
          <p:cNvPr id="33" name="Straight Arrow Connector 32"/>
          <p:cNvCxnSpPr>
            <a:stCxn id="32" idx="1"/>
            <a:endCxn id="12" idx="3"/>
          </p:cNvCxnSpPr>
          <p:nvPr/>
        </p:nvCxnSpPr>
        <p:spPr>
          <a:xfrm flipH="1">
            <a:off x="7318548" y="4826468"/>
            <a:ext cx="1872208" cy="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89514" y="4458571"/>
            <a:ext cx="340158" cy="461665"/>
          </a:xfrm>
          <a:prstGeom prst="rect">
            <a:avLst/>
          </a:prstGeom>
          <a:ln>
            <a:noFill/>
          </a:ln>
        </p:spPr>
        <p:txBody>
          <a:bodyPr wrap="none">
            <a:spAutoFit/>
          </a:bodyPr>
          <a:lstStyle/>
          <a:p>
            <a:r>
              <a:rPr lang="en-US" dirty="0"/>
              <a:t>1</a:t>
            </a:r>
          </a:p>
        </p:txBody>
      </p:sp>
      <p:sp>
        <p:nvSpPr>
          <p:cNvPr id="36" name="Rectangle 35"/>
          <p:cNvSpPr/>
          <p:nvPr/>
        </p:nvSpPr>
        <p:spPr>
          <a:xfrm>
            <a:off x="5374332" y="5157192"/>
            <a:ext cx="340158" cy="461665"/>
          </a:xfrm>
          <a:prstGeom prst="rect">
            <a:avLst/>
          </a:prstGeom>
          <a:ln>
            <a:noFill/>
          </a:ln>
        </p:spPr>
        <p:txBody>
          <a:bodyPr wrap="none">
            <a:spAutoFit/>
          </a:bodyPr>
          <a:lstStyle/>
          <a:p>
            <a:r>
              <a:rPr lang="en-US" dirty="0"/>
              <a:t>1</a:t>
            </a:r>
          </a:p>
        </p:txBody>
      </p:sp>
      <p:sp>
        <p:nvSpPr>
          <p:cNvPr id="37" name="Rectangle 36"/>
          <p:cNvSpPr/>
          <p:nvPr/>
        </p:nvSpPr>
        <p:spPr>
          <a:xfrm>
            <a:off x="3070076" y="5415607"/>
            <a:ext cx="383438" cy="461665"/>
          </a:xfrm>
          <a:prstGeom prst="rect">
            <a:avLst/>
          </a:prstGeom>
          <a:ln>
            <a:noFill/>
          </a:ln>
        </p:spPr>
        <p:txBody>
          <a:bodyPr wrap="none">
            <a:spAutoFit/>
          </a:bodyPr>
          <a:lstStyle/>
          <a:p>
            <a:r>
              <a:rPr lang="en-US" dirty="0"/>
              <a:t>N</a:t>
            </a:r>
          </a:p>
        </p:txBody>
      </p:sp>
      <p:sp>
        <p:nvSpPr>
          <p:cNvPr id="38" name="Rectangle 37"/>
          <p:cNvSpPr/>
          <p:nvPr/>
        </p:nvSpPr>
        <p:spPr>
          <a:xfrm>
            <a:off x="7295150" y="5445224"/>
            <a:ext cx="383438" cy="461665"/>
          </a:xfrm>
          <a:prstGeom prst="rect">
            <a:avLst/>
          </a:prstGeom>
          <a:ln>
            <a:noFill/>
          </a:ln>
        </p:spPr>
        <p:txBody>
          <a:bodyPr wrap="none">
            <a:spAutoFit/>
          </a:bodyPr>
          <a:lstStyle/>
          <a:p>
            <a:r>
              <a:rPr lang="en-US" dirty="0"/>
              <a:t>N</a:t>
            </a:r>
          </a:p>
        </p:txBody>
      </p:sp>
      <p:sp>
        <p:nvSpPr>
          <p:cNvPr id="39" name="Rectangle 38"/>
          <p:cNvSpPr/>
          <p:nvPr/>
        </p:nvSpPr>
        <p:spPr>
          <a:xfrm>
            <a:off x="8807318" y="4437112"/>
            <a:ext cx="383438" cy="461665"/>
          </a:xfrm>
          <a:prstGeom prst="rect">
            <a:avLst/>
          </a:prstGeom>
        </p:spPr>
        <p:txBody>
          <a:bodyPr wrap="none">
            <a:spAutoFit/>
          </a:bodyPr>
          <a:lstStyle/>
          <a:p>
            <a:r>
              <a:rPr lang="en-US" dirty="0"/>
              <a:t>N</a:t>
            </a:r>
          </a:p>
        </p:txBody>
      </p:sp>
      <p:sp>
        <p:nvSpPr>
          <p:cNvPr id="31" name="Chevron 30"/>
          <p:cNvSpPr/>
          <p:nvPr/>
        </p:nvSpPr>
        <p:spPr>
          <a:xfrm rot="-5400000">
            <a:off x="5215326" y="2922002"/>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40"/>
          <p:cNvSpPr/>
          <p:nvPr/>
        </p:nvSpPr>
        <p:spPr>
          <a:xfrm rot="-5400000">
            <a:off x="5203278" y="4104110"/>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hevron 41"/>
          <p:cNvSpPr/>
          <p:nvPr/>
        </p:nvSpPr>
        <p:spPr>
          <a:xfrm rot="-5400000">
            <a:off x="5203278" y="1829834"/>
            <a:ext cx="288032" cy="288032"/>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0443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Defining Data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4" name="Rectangle 3"/>
          <p:cNvSpPr/>
          <p:nvPr/>
        </p:nvSpPr>
        <p:spPr>
          <a:xfrm>
            <a:off x="693813" y="980728"/>
            <a:ext cx="5201222" cy="369332"/>
          </a:xfrm>
          <a:prstGeom prst="rect">
            <a:avLst/>
          </a:prstGeom>
        </p:spPr>
        <p:txBody>
          <a:bodyPr wrap="square">
            <a:spAutoFit/>
          </a:bodyPr>
          <a:lstStyle/>
          <a:p>
            <a:pPr algn="just"/>
            <a:r>
              <a:rPr lang="en-US" sz="1800" dirty="0"/>
              <a:t>Create Customer CDS View “</a:t>
            </a:r>
            <a:r>
              <a:rPr lang="en-US" sz="1800" dirty="0">
                <a:hlinkClick r:id="rId3"/>
              </a:rPr>
              <a:t>ZI_Customer_U_XX</a:t>
            </a:r>
            <a:r>
              <a:rPr lang="en-US" sz="1800" dirty="0"/>
              <a:t>”</a:t>
            </a:r>
            <a:endParaRPr lang="en-IN" sz="1800" dirty="0"/>
          </a:p>
        </p:txBody>
      </p:sp>
      <p:cxnSp>
        <p:nvCxnSpPr>
          <p:cNvPr id="6" name="Straight Connector 5"/>
          <p:cNvCxnSpPr/>
          <p:nvPr/>
        </p:nvCxnSpPr>
        <p:spPr>
          <a:xfrm rot="-60000" flipV="1">
            <a:off x="6275076" y="1062183"/>
            <a:ext cx="63975" cy="5303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53830" y="980728"/>
            <a:ext cx="5201222" cy="369332"/>
          </a:xfrm>
          <a:prstGeom prst="rect">
            <a:avLst/>
          </a:prstGeom>
        </p:spPr>
        <p:txBody>
          <a:bodyPr wrap="square">
            <a:spAutoFit/>
          </a:bodyPr>
          <a:lstStyle/>
          <a:p>
            <a:pPr algn="just"/>
            <a:r>
              <a:rPr lang="en-US" sz="1800" dirty="0"/>
              <a:t>Create Agency CDS View “</a:t>
            </a:r>
            <a:r>
              <a:rPr lang="en-US" sz="1800" dirty="0">
                <a:hlinkClick r:id="rId4"/>
              </a:rPr>
              <a:t>ZI_Agency_U_XX</a:t>
            </a:r>
            <a:r>
              <a:rPr lang="en-US" sz="1800" dirty="0"/>
              <a:t>”</a:t>
            </a:r>
            <a:endParaRPr lang="en-IN" sz="1800" dirty="0"/>
          </a:p>
        </p:txBody>
      </p:sp>
      <p:pic>
        <p:nvPicPr>
          <p:cNvPr id="5" name="Picture 4"/>
          <p:cNvPicPr>
            <a:picLocks noChangeAspect="1"/>
          </p:cNvPicPr>
          <p:nvPr/>
        </p:nvPicPr>
        <p:blipFill>
          <a:blip r:embed="rId5"/>
          <a:stretch>
            <a:fillRect/>
          </a:stretch>
        </p:blipFill>
        <p:spPr>
          <a:xfrm>
            <a:off x="693811" y="1628800"/>
            <a:ext cx="5201221" cy="4452466"/>
          </a:xfrm>
          <a:prstGeom prst="rect">
            <a:avLst/>
          </a:prstGeom>
        </p:spPr>
      </p:pic>
      <p:pic>
        <p:nvPicPr>
          <p:cNvPr id="7" name="Picture 6"/>
          <p:cNvPicPr>
            <a:picLocks noChangeAspect="1"/>
          </p:cNvPicPr>
          <p:nvPr/>
        </p:nvPicPr>
        <p:blipFill>
          <a:blip r:embed="rId6"/>
          <a:stretch>
            <a:fillRect/>
          </a:stretch>
        </p:blipFill>
        <p:spPr>
          <a:xfrm>
            <a:off x="6806547" y="1628800"/>
            <a:ext cx="5192521" cy="4452466"/>
          </a:xfrm>
          <a:prstGeom prst="rect">
            <a:avLst/>
          </a:prstGeom>
        </p:spPr>
      </p:pic>
      <p:sp>
        <p:nvSpPr>
          <p:cNvPr id="12"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Defining Data Models</a:t>
            </a:r>
            <a:endParaRPr lang="en-US" dirty="0">
              <a:latin typeface="Cooper Black" panose="0208090404030B020404" pitchFamily="18" charset="0"/>
            </a:endParaRPr>
          </a:p>
        </p:txBody>
      </p:sp>
    </p:spTree>
    <p:extLst>
      <p:ext uri="{BB962C8B-B14F-4D97-AF65-F5344CB8AC3E}">
        <p14:creationId xmlns:p14="http://schemas.microsoft.com/office/powerpoint/2010/main" val="95176875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Root CDS Entity</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7" name="Rectangle 6"/>
          <p:cNvSpPr/>
          <p:nvPr/>
        </p:nvSpPr>
        <p:spPr>
          <a:xfrm>
            <a:off x="7205890" y="944005"/>
            <a:ext cx="4049094" cy="2031325"/>
          </a:xfrm>
          <a:prstGeom prst="rect">
            <a:avLst/>
          </a:prstGeom>
        </p:spPr>
        <p:txBody>
          <a:bodyPr wrap="square">
            <a:spAutoFit/>
          </a:bodyPr>
          <a:lstStyle/>
          <a:p>
            <a:pPr algn="just"/>
            <a:r>
              <a:rPr lang="en-US" sz="1800" dirty="0"/>
              <a:t>On top of Customer and Agency CDS View we Create Root CDS View Entity called “</a:t>
            </a:r>
            <a:r>
              <a:rPr lang="en-US" sz="1800" dirty="0">
                <a:hlinkClick r:id="rId3"/>
              </a:rPr>
              <a:t>ZI_TRAVEL_U_XX</a:t>
            </a:r>
            <a:r>
              <a:rPr lang="en-US" sz="1800" dirty="0"/>
              <a:t>”.</a:t>
            </a:r>
          </a:p>
          <a:p>
            <a:pPr algn="just"/>
            <a:r>
              <a:rPr lang="en-US" sz="1800" dirty="0"/>
              <a:t>With Annotations like Metadata ,Search ,</a:t>
            </a:r>
          </a:p>
          <a:p>
            <a:pPr algn="just"/>
            <a:r>
              <a:rPr lang="en-US" sz="1800" dirty="0"/>
              <a:t>Semantic Annotation etc.</a:t>
            </a:r>
          </a:p>
          <a:p>
            <a:pPr algn="just"/>
            <a:r>
              <a:rPr lang="en-US" sz="1800" dirty="0"/>
              <a:t>Association to Agency ,Customer , Currency. </a:t>
            </a:r>
            <a:endParaRPr lang="en-IN" sz="1800" dirty="0"/>
          </a:p>
        </p:txBody>
      </p:sp>
      <p:pic>
        <p:nvPicPr>
          <p:cNvPr id="3" name="Picture 2"/>
          <p:cNvPicPr>
            <a:picLocks noChangeAspect="1"/>
          </p:cNvPicPr>
          <p:nvPr/>
        </p:nvPicPr>
        <p:blipFill>
          <a:blip r:embed="rId4"/>
          <a:stretch>
            <a:fillRect/>
          </a:stretch>
        </p:blipFill>
        <p:spPr>
          <a:xfrm>
            <a:off x="609441" y="944005"/>
            <a:ext cx="5976664" cy="5464167"/>
          </a:xfrm>
          <a:prstGeom prst="rect">
            <a:avLst/>
          </a:prstGeom>
        </p:spPr>
      </p:pic>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Root CDS Entity</a:t>
            </a:r>
            <a:endParaRPr lang="en-US" dirty="0">
              <a:latin typeface="Cooper Black" panose="0208090404030B020404" pitchFamily="18" charset="0"/>
            </a:endParaRPr>
          </a:p>
        </p:txBody>
      </p:sp>
    </p:spTree>
    <p:extLst>
      <p:ext uri="{BB962C8B-B14F-4D97-AF65-F5344CB8AC3E}">
        <p14:creationId xmlns:p14="http://schemas.microsoft.com/office/powerpoint/2010/main" val="185047814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Create OData Service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844116"/>
            <a:ext cx="10009112" cy="1200329"/>
          </a:xfrm>
          <a:prstGeom prst="rect">
            <a:avLst/>
          </a:prstGeom>
        </p:spPr>
        <p:txBody>
          <a:bodyPr wrap="square">
            <a:spAutoFit/>
          </a:bodyPr>
          <a:lstStyle/>
          <a:p>
            <a:r>
              <a:rPr lang="en-US" sz="1800" dirty="0"/>
              <a:t>A </a:t>
            </a:r>
            <a:r>
              <a:rPr lang="en-US" sz="1800" b="1" dirty="0"/>
              <a:t>business service definition </a:t>
            </a:r>
            <a:r>
              <a:rPr lang="en-US" sz="1800" dirty="0"/>
              <a:t>(short form: service definition) describes which CDS entities of a data model are to be exposed so that a specific business service, for example, Sales Order handling, can be enabled. It is an ABAP Repository object that describes the consumer-specific but protocol-agnostic perspective on a data model. “</a:t>
            </a:r>
            <a:r>
              <a:rPr lang="en-US" sz="1800" dirty="0">
                <a:hlinkClick r:id="rId3"/>
              </a:rPr>
              <a:t>ZI_TRAVEL_U_SD_XX</a:t>
            </a:r>
            <a:r>
              <a:rPr lang="en-US" sz="1800" dirty="0"/>
              <a:t>”</a:t>
            </a:r>
          </a:p>
        </p:txBody>
      </p:sp>
      <p:sp>
        <p:nvSpPr>
          <p:cNvPr id="8" name="Rounded Rectangle 7"/>
          <p:cNvSpPr/>
          <p:nvPr/>
        </p:nvSpPr>
        <p:spPr>
          <a:xfrm>
            <a:off x="837828"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CDS Entity</a:t>
            </a:r>
          </a:p>
        </p:txBody>
      </p:sp>
      <p:sp>
        <p:nvSpPr>
          <p:cNvPr id="9" name="Rounded Rectangle 8"/>
          <p:cNvSpPr/>
          <p:nvPr/>
        </p:nvSpPr>
        <p:spPr>
          <a:xfrm>
            <a:off x="4654252"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Definition </a:t>
            </a:r>
          </a:p>
        </p:txBody>
      </p:sp>
      <p:sp>
        <p:nvSpPr>
          <p:cNvPr id="10" name="Rounded Rectangle 9"/>
          <p:cNvSpPr/>
          <p:nvPr/>
        </p:nvSpPr>
        <p:spPr>
          <a:xfrm>
            <a:off x="8542684" y="2276872"/>
            <a:ext cx="2160240" cy="6346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Service Binding</a:t>
            </a:r>
          </a:p>
        </p:txBody>
      </p:sp>
      <p:cxnSp>
        <p:nvCxnSpPr>
          <p:cNvPr id="12" name="Straight Arrow Connector 11"/>
          <p:cNvCxnSpPr/>
          <p:nvPr/>
        </p:nvCxnSpPr>
        <p:spPr>
          <a:xfrm>
            <a:off x="2998068" y="2632320"/>
            <a:ext cx="165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6814492" y="2564904"/>
            <a:ext cx="1728192" cy="29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Create OData Service ( Business Service )</a:t>
            </a:r>
            <a:endParaRPr lang="en-US" dirty="0">
              <a:latin typeface="Cooper Black" panose="0208090404030B020404" pitchFamily="18" charset="0"/>
            </a:endParaRPr>
          </a:p>
        </p:txBody>
      </p:sp>
      <p:pic>
        <p:nvPicPr>
          <p:cNvPr id="3" name="Picture 2"/>
          <p:cNvPicPr>
            <a:picLocks noChangeAspect="1"/>
          </p:cNvPicPr>
          <p:nvPr/>
        </p:nvPicPr>
        <p:blipFill>
          <a:blip r:embed="rId4"/>
          <a:stretch>
            <a:fillRect/>
          </a:stretch>
        </p:blipFill>
        <p:spPr>
          <a:xfrm>
            <a:off x="707236" y="3402259"/>
            <a:ext cx="7894031" cy="2376264"/>
          </a:xfrm>
          <a:prstGeom prst="rect">
            <a:avLst/>
          </a:prstGeom>
        </p:spPr>
      </p:pic>
    </p:spTree>
    <p:extLst>
      <p:ext uri="{BB962C8B-B14F-4D97-AF65-F5344CB8AC3E}">
        <p14:creationId xmlns:p14="http://schemas.microsoft.com/office/powerpoint/2010/main" val="36590947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solidFill>
                  <a:schemeClr val="bg1"/>
                </a:solidFill>
                <a:latin typeface="Cooper Black" panose="0208090404030B020404" pitchFamily="18" charset="0"/>
              </a:rPr>
              <a:t>Service Binding ( Business Service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2" name="Rectangle 1"/>
          <p:cNvSpPr/>
          <p:nvPr/>
        </p:nvSpPr>
        <p:spPr>
          <a:xfrm>
            <a:off x="609441" y="764704"/>
            <a:ext cx="10381514" cy="923330"/>
          </a:xfrm>
          <a:prstGeom prst="rect">
            <a:avLst/>
          </a:prstGeom>
        </p:spPr>
        <p:txBody>
          <a:bodyPr wrap="square">
            <a:spAutoFit/>
          </a:bodyPr>
          <a:lstStyle/>
          <a:p>
            <a:r>
              <a:rPr lang="en-US" sz="1800" dirty="0"/>
              <a:t>The business service binding (short form: service binding) is an ABAP Repository object used to bind a service definition to a client-server communication protocol such as OData. Like any other repository object, the service binding uses the proven infrastructure of the ABAP Workbench, including the transport functionality</a:t>
            </a:r>
            <a:endParaRPr lang="en-US" sz="1800" dirty="0">
              <a:solidFill>
                <a:schemeClr val="bg1"/>
              </a:solidFill>
            </a:endParaRPr>
          </a:p>
        </p:txBody>
      </p:sp>
      <p:sp>
        <p:nvSpPr>
          <p:cNvPr id="8" name="Title 10"/>
          <p:cNvSpPr txBox="1">
            <a:spLocks/>
          </p:cNvSpPr>
          <p:nvPr/>
        </p:nvSpPr>
        <p:spPr>
          <a:xfrm>
            <a:off x="609441" y="150540"/>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a:latin typeface="Cooper Black" panose="0208090404030B020404" pitchFamily="18" charset="0"/>
              </a:rPr>
              <a:t>Service Binding ( Business Service )</a:t>
            </a:r>
            <a:endParaRPr lang="en-US" dirty="0">
              <a:latin typeface="Cooper Black" panose="0208090404030B020404" pitchFamily="18" charset="0"/>
            </a:endParaRPr>
          </a:p>
        </p:txBody>
      </p:sp>
      <p:pic>
        <p:nvPicPr>
          <p:cNvPr id="4" name="Picture 3"/>
          <p:cNvPicPr>
            <a:picLocks noChangeAspect="1"/>
          </p:cNvPicPr>
          <p:nvPr/>
        </p:nvPicPr>
        <p:blipFill>
          <a:blip r:embed="rId3"/>
          <a:stretch>
            <a:fillRect/>
          </a:stretch>
        </p:blipFill>
        <p:spPr>
          <a:xfrm>
            <a:off x="1542610" y="1790504"/>
            <a:ext cx="8440234" cy="4806848"/>
          </a:xfrm>
          <a:prstGeom prst="rect">
            <a:avLst/>
          </a:prstGeom>
        </p:spPr>
      </p:pic>
    </p:spTree>
    <p:extLst>
      <p:ext uri="{BB962C8B-B14F-4D97-AF65-F5344CB8AC3E}">
        <p14:creationId xmlns:p14="http://schemas.microsoft.com/office/powerpoint/2010/main" val="37511514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Introduction to SAP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3" name="Rectangle 2">
            <a:extLst>
              <a:ext uri="{FF2B5EF4-FFF2-40B4-BE49-F238E27FC236}">
                <a16:creationId xmlns:a16="http://schemas.microsoft.com/office/drawing/2014/main" id="{EFF5B605-A89C-4838-8F1F-98C0EAACDF9F}"/>
              </a:ext>
            </a:extLst>
          </p:cNvPr>
          <p:cNvSpPr/>
          <p:nvPr/>
        </p:nvSpPr>
        <p:spPr>
          <a:xfrm>
            <a:off x="189058" y="939653"/>
            <a:ext cx="11765464" cy="3692357"/>
          </a:xfrm>
          <a:prstGeom prst="rect">
            <a:avLst/>
          </a:prstGeom>
        </p:spPr>
        <p:txBody>
          <a:bodyPr wrap="square">
            <a:spAutoFit/>
          </a:bodyPr>
          <a:lstStyle/>
          <a:p>
            <a:pPr defTabSz="914126"/>
            <a:r>
              <a:rPr lang="en-US" sz="1799" b="1" dirty="0">
                <a:solidFill>
                  <a:prstClr val="black"/>
                </a:solidFill>
                <a:latin typeface="Calibri"/>
              </a:rPr>
              <a:t>SAP Fiori elements provides standard floorplans and uses metadata to streamline and accelerate developing SAPUI5 applications.</a:t>
            </a:r>
          </a:p>
          <a:p>
            <a:pPr defTabSz="914126"/>
            <a:endParaRPr lang="en-US" sz="1799" dirty="0">
              <a:solidFill>
                <a:prstClr val="black"/>
              </a:solidFill>
              <a:latin typeface="Calibri"/>
            </a:endParaRPr>
          </a:p>
          <a:p>
            <a:pPr defTabSz="914126"/>
            <a:r>
              <a:rPr lang="en-US" sz="1799" b="1" dirty="0">
                <a:solidFill>
                  <a:prstClr val="black"/>
                </a:solidFill>
                <a:latin typeface="Calibri"/>
              </a:rPr>
              <a:t>SAP Fiori elements</a:t>
            </a:r>
          </a:p>
          <a:p>
            <a:pPr defTabSz="914126"/>
            <a:r>
              <a:rPr lang="en-US" sz="1799" dirty="0">
                <a:solidFill>
                  <a:prstClr val="black"/>
                </a:solidFill>
                <a:latin typeface="Calibri"/>
              </a:rPr>
              <a:t>▪ Delivers </a:t>
            </a:r>
            <a:r>
              <a:rPr lang="en-US" sz="1799" b="1" dirty="0">
                <a:solidFill>
                  <a:prstClr val="black"/>
                </a:solidFill>
                <a:latin typeface="Calibri"/>
              </a:rPr>
              <a:t>enterprise-ready </a:t>
            </a:r>
            <a:r>
              <a:rPr lang="en-US" sz="1799" dirty="0">
                <a:solidFill>
                  <a:prstClr val="black"/>
                </a:solidFill>
                <a:latin typeface="Calibri"/>
              </a:rPr>
              <a:t>SAPUI5 apps based on</a:t>
            </a:r>
          </a:p>
          <a:p>
            <a:pPr defTabSz="914126"/>
            <a:r>
              <a:rPr lang="en-US" sz="1799" dirty="0">
                <a:solidFill>
                  <a:prstClr val="black"/>
                </a:solidFill>
                <a:latin typeface="Calibri"/>
              </a:rPr>
              <a:t>stable, optimized, out-of-the-box UI code</a:t>
            </a:r>
          </a:p>
          <a:p>
            <a:pPr defTabSz="914126"/>
            <a:r>
              <a:rPr lang="en-US" sz="1799" dirty="0">
                <a:solidFill>
                  <a:prstClr val="black"/>
                </a:solidFill>
                <a:latin typeface="Calibri"/>
              </a:rPr>
              <a:t>▪ Boosts </a:t>
            </a:r>
            <a:r>
              <a:rPr lang="en-US" sz="1799" b="1" dirty="0">
                <a:solidFill>
                  <a:prstClr val="black"/>
                </a:solidFill>
                <a:latin typeface="Calibri"/>
              </a:rPr>
              <a:t>developer efficiency </a:t>
            </a:r>
            <a:r>
              <a:rPr lang="en-US" sz="1799" dirty="0">
                <a:solidFill>
                  <a:prstClr val="black"/>
                </a:solidFill>
                <a:latin typeface="Calibri"/>
              </a:rPr>
              <a:t>by scaling development</a:t>
            </a:r>
          </a:p>
          <a:p>
            <a:pPr defTabSz="914126"/>
            <a:r>
              <a:rPr lang="en-US" sz="1799" dirty="0">
                <a:solidFill>
                  <a:prstClr val="black"/>
                </a:solidFill>
                <a:latin typeface="Calibri"/>
              </a:rPr>
              <a:t>and maintenance in a cost-efficient way</a:t>
            </a:r>
          </a:p>
          <a:p>
            <a:pPr defTabSz="914126"/>
            <a:r>
              <a:rPr lang="en-US" sz="1799" dirty="0">
                <a:solidFill>
                  <a:prstClr val="black"/>
                </a:solidFill>
                <a:latin typeface="Calibri"/>
              </a:rPr>
              <a:t>▪ Provides a centrally managed, </a:t>
            </a:r>
            <a:r>
              <a:rPr lang="en-US" sz="1799" b="1" dirty="0">
                <a:solidFill>
                  <a:prstClr val="black"/>
                </a:solidFill>
                <a:latin typeface="Calibri"/>
              </a:rPr>
              <a:t>consistent UX</a:t>
            </a:r>
          </a:p>
          <a:p>
            <a:pPr defTabSz="914126"/>
            <a:r>
              <a:rPr lang="en-US" sz="1799" dirty="0">
                <a:solidFill>
                  <a:prstClr val="black"/>
                </a:solidFill>
                <a:latin typeface="Calibri"/>
              </a:rPr>
              <a:t>complying with the latest SAP Fiori design</a:t>
            </a:r>
          </a:p>
          <a:p>
            <a:pPr defTabSz="914126"/>
            <a:r>
              <a:rPr lang="en-US" sz="1799" dirty="0">
                <a:solidFill>
                  <a:prstClr val="black"/>
                </a:solidFill>
                <a:latin typeface="Calibri"/>
              </a:rPr>
              <a:t>▪ Ensures </a:t>
            </a:r>
            <a:r>
              <a:rPr lang="en-US" sz="1799" b="1" dirty="0">
                <a:solidFill>
                  <a:prstClr val="black"/>
                </a:solidFill>
                <a:latin typeface="Calibri"/>
              </a:rPr>
              <a:t>upgrade stability </a:t>
            </a:r>
            <a:r>
              <a:rPr lang="en-US" sz="1799" dirty="0">
                <a:solidFill>
                  <a:prstClr val="black"/>
                </a:solidFill>
                <a:latin typeface="Calibri"/>
              </a:rPr>
              <a:t>and forward compatibility</a:t>
            </a:r>
          </a:p>
          <a:p>
            <a:pPr defTabSz="914126"/>
            <a:r>
              <a:rPr lang="en-US" sz="1799" dirty="0">
                <a:solidFill>
                  <a:prstClr val="black"/>
                </a:solidFill>
                <a:latin typeface="Calibri"/>
              </a:rPr>
              <a:t>▪ Allows </a:t>
            </a:r>
            <a:r>
              <a:rPr lang="en-US" sz="1799" b="1" dirty="0">
                <a:solidFill>
                  <a:prstClr val="black"/>
                </a:solidFill>
                <a:latin typeface="Calibri"/>
              </a:rPr>
              <a:t>extensibility </a:t>
            </a:r>
            <a:r>
              <a:rPr lang="en-US" sz="1799" dirty="0">
                <a:solidFill>
                  <a:prstClr val="black"/>
                </a:solidFill>
                <a:latin typeface="Calibri"/>
              </a:rPr>
              <a:t>of standard floorplans with custom</a:t>
            </a:r>
          </a:p>
          <a:p>
            <a:pPr defTabSz="914126"/>
            <a:r>
              <a:rPr lang="en-US" sz="1799" dirty="0">
                <a:solidFill>
                  <a:prstClr val="black"/>
                </a:solidFill>
                <a:latin typeface="Calibri"/>
              </a:rPr>
              <a:t>controls and logic</a:t>
            </a:r>
          </a:p>
        </p:txBody>
      </p:sp>
    </p:spTree>
    <p:extLst>
      <p:ext uri="{BB962C8B-B14F-4D97-AF65-F5344CB8AC3E}">
        <p14:creationId xmlns:p14="http://schemas.microsoft.com/office/powerpoint/2010/main" val="42289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02</a:t>
            </a:r>
            <a:endParaRPr lang="en-IN" sz="4399" dirty="0">
              <a:solidFill>
                <a:schemeClr val="tx2">
                  <a:lumMod val="60000"/>
                  <a:lumOff val="40000"/>
                </a:schemeClr>
              </a:solidFill>
              <a:latin typeface="Cooper Black" panose="0208090404030B020404" pitchFamily="18" charset="0"/>
            </a:endParaRPr>
          </a:p>
        </p:txBody>
      </p:sp>
      <p:sp>
        <p:nvSpPr>
          <p:cNvPr id="17" name="TextBox 16">
            <a:extLst>
              <a:ext uri="{FF2B5EF4-FFF2-40B4-BE49-F238E27FC236}">
                <a16:creationId xmlns:a16="http://schemas.microsoft.com/office/drawing/2014/main" id="{1E8BD2BC-59B0-4D30-97AE-9B4A2D8F7B41}"/>
              </a:ext>
            </a:extLst>
          </p:cNvPr>
          <p:cNvSpPr txBox="1"/>
          <p:nvPr/>
        </p:nvSpPr>
        <p:spPr>
          <a:xfrm>
            <a:off x="609637" y="955402"/>
            <a:ext cx="9661239" cy="586929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Common Challenges in ABAP Development</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Evolution of ABAP Programming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RAP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Restful Application Programming</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Types of Scenarios</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Managed Scenario </a:t>
            </a:r>
          </a:p>
          <a:p>
            <a:pPr marL="742950" marR="0" lvl="1" indent="-285750">
              <a:lnSpc>
                <a:spcPct val="107000"/>
              </a:lnSpc>
              <a:spcBef>
                <a:spcPts val="0"/>
              </a:spcBef>
              <a:spcAft>
                <a:spcPts val="0"/>
              </a:spcAft>
              <a:buFont typeface="Courier New" panose="02070309020205020404" pitchFamily="49" charset="0"/>
              <a:buChar char="o"/>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Unmanaged Scenario</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Explanation of Flight Data Model</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Unmanaged Scenario </a:t>
            </a:r>
          </a:p>
          <a:p>
            <a:pPr marL="342900" marR="0" lvl="0" indent="-342900">
              <a:lnSpc>
                <a:spcPct val="107000"/>
              </a:lnSpc>
              <a:spcBef>
                <a:spcPts val="0"/>
              </a:spcBef>
              <a:spcAft>
                <a:spcPts val="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 of Development (Unmanaged Scenario) </a:t>
            </a:r>
          </a:p>
          <a:p>
            <a:pPr marL="342900" marR="0" lvl="0" indent="-342900">
              <a:lnSpc>
                <a:spcPct val="107000"/>
              </a:lnSpc>
              <a:spcBef>
                <a:spcPts val="0"/>
              </a:spcBef>
              <a:spcAft>
                <a:spcPts val="800"/>
              </a:spcAft>
              <a:buFont typeface="Symbol" panose="05050102010706020507" pitchFamily="18" charset="2"/>
              <a:buChar char=""/>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Defining CDS Views</a:t>
            </a:r>
          </a:p>
          <a:p>
            <a:pPr marL="133234" indent="-285664">
              <a:buFont typeface="Arial" panose="020B0604020202020204" pitchFamily="34" charset="0"/>
              <a:buChar char="•"/>
            </a:pPr>
            <a:r>
              <a:rPr lang="en-US" sz="1800" dirty="0">
                <a:solidFill>
                  <a:schemeClr val="bg1"/>
                </a:solidFill>
              </a:rPr>
              <a:t>Creating OData Service ( Business Service)</a:t>
            </a:r>
          </a:p>
          <a:p>
            <a:pPr marL="133234" indent="-285664">
              <a:buFont typeface="Arial" panose="020B0604020202020204" pitchFamily="34" charset="0"/>
              <a:buChar char="•"/>
            </a:pPr>
            <a:r>
              <a:rPr lang="en-US" sz="1800" dirty="0">
                <a:solidFill>
                  <a:schemeClr val="bg1"/>
                </a:solidFill>
              </a:rPr>
              <a:t>Introduction to Fiori Elements</a:t>
            </a:r>
          </a:p>
          <a:p>
            <a:pPr marL="133234" indent="-285664">
              <a:buFont typeface="Arial" panose="020B0604020202020204" pitchFamily="34" charset="0"/>
              <a:buChar char="•"/>
            </a:pPr>
            <a:r>
              <a:rPr lang="en-US" sz="1800" dirty="0">
                <a:solidFill>
                  <a:schemeClr val="bg1"/>
                </a:solidFill>
              </a:rPr>
              <a:t>Free style v/s Fiori Elements App</a:t>
            </a:r>
          </a:p>
          <a:p>
            <a:pPr marL="133234" indent="-285664">
              <a:buFont typeface="Arial" panose="020B0604020202020204" pitchFamily="34" charset="0"/>
              <a:buChar char="•"/>
            </a:pPr>
            <a:r>
              <a:rPr lang="en-US" sz="1800" dirty="0">
                <a:solidFill>
                  <a:schemeClr val="bg1"/>
                </a:solidFill>
              </a:rPr>
              <a:t>Developer persona – Fiori Elements</a:t>
            </a:r>
          </a:p>
          <a:p>
            <a:pPr marL="133234" indent="-285664">
              <a:buFont typeface="Arial" panose="020B0604020202020204" pitchFamily="34" charset="0"/>
              <a:buChar char="•"/>
            </a:pPr>
            <a:r>
              <a:rPr lang="en-US" sz="1800" dirty="0">
                <a:solidFill>
                  <a:schemeClr val="bg1"/>
                </a:solidFill>
              </a:rPr>
              <a:t>List Report Object Page App</a:t>
            </a:r>
          </a:p>
          <a:p>
            <a:pPr marL="133234" indent="-285664">
              <a:buFont typeface="Arial" panose="020B0604020202020204" pitchFamily="34" charset="0"/>
              <a:buChar char="•"/>
            </a:pPr>
            <a:r>
              <a:rPr lang="en-US" sz="1800" dirty="0">
                <a:solidFill>
                  <a:schemeClr val="bg1"/>
                </a:solidFill>
              </a:rPr>
              <a:t>Developing Read-Only List Reporting Apps</a:t>
            </a:r>
          </a:p>
          <a:p>
            <a:pPr marL="647429" lvl="1" indent="-342797">
              <a:buFont typeface="Wingdings" panose="05000000000000000000" pitchFamily="2" charset="2"/>
              <a:buChar char="Ø"/>
            </a:pPr>
            <a:r>
              <a:rPr lang="en-US" sz="1800" dirty="0">
                <a:solidFill>
                  <a:schemeClr val="bg1"/>
                </a:solidFill>
              </a:rPr>
              <a:t>UI Annotation</a:t>
            </a:r>
          </a:p>
          <a:p>
            <a:pPr marL="647429" lvl="1" indent="-342797">
              <a:buFont typeface="Wingdings" panose="05000000000000000000" pitchFamily="2" charset="2"/>
              <a:buChar char="Ø"/>
            </a:pPr>
            <a:r>
              <a:rPr lang="en-US" sz="1800" dirty="0">
                <a:solidFill>
                  <a:schemeClr val="bg1"/>
                </a:solidFill>
              </a:rPr>
              <a:t>Adding Search Capabilities</a:t>
            </a:r>
          </a:p>
          <a:p>
            <a:pPr marL="133234" indent="-285664">
              <a:buFont typeface="Arial" panose="020B0604020202020204" pitchFamily="34" charset="0"/>
              <a:buChar char="•"/>
            </a:pPr>
            <a:r>
              <a:rPr lang="en-US" sz="1800" dirty="0">
                <a:solidFill>
                  <a:schemeClr val="bg1"/>
                </a:solidFill>
              </a:rPr>
              <a:t>Adding Metadata Extension</a:t>
            </a:r>
          </a:p>
          <a:p>
            <a:pPr marL="342900" marR="0" lvl="0" indent="-342900">
              <a:lnSpc>
                <a:spcPct val="107000"/>
              </a:lnSpc>
              <a:spcBef>
                <a:spcPts val="0"/>
              </a:spcBef>
              <a:spcAft>
                <a:spcPts val="800"/>
              </a:spcAft>
              <a:buFont typeface="Symbol" panose="05050102010706020507" pitchFamily="18" charset="2"/>
              <a:buChar char=""/>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6283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399" dirty="0">
                <a:solidFill>
                  <a:prstClr val="black"/>
                </a:solidFill>
                <a:latin typeface="Cooper Black" panose="0208090404030B020404" pitchFamily="18" charset="0"/>
              </a:rPr>
              <a:t>SAP Fiori elements boosts SAP Fiori development efficiency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608D057E-DC25-4F5C-90BF-4892CE8CAB16}"/>
              </a:ext>
            </a:extLst>
          </p:cNvPr>
          <p:cNvPicPr>
            <a:picLocks noChangeAspect="1"/>
          </p:cNvPicPr>
          <p:nvPr/>
        </p:nvPicPr>
        <p:blipFill rotWithShape="1">
          <a:blip r:embed="rId3"/>
          <a:srcRect l="1412"/>
          <a:stretch/>
        </p:blipFill>
        <p:spPr>
          <a:xfrm>
            <a:off x="170877" y="971594"/>
            <a:ext cx="11925607" cy="5320872"/>
          </a:xfrm>
          <a:prstGeom prst="rect">
            <a:avLst/>
          </a:prstGeom>
        </p:spPr>
      </p:pic>
    </p:spTree>
    <p:extLst>
      <p:ext uri="{BB962C8B-B14F-4D97-AF65-F5344CB8AC3E}">
        <p14:creationId xmlns:p14="http://schemas.microsoft.com/office/powerpoint/2010/main" val="114239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B575C-E30E-4C92-A5DC-A2289963162F}"/>
              </a:ext>
            </a:extLst>
          </p:cNvPr>
          <p:cNvSpPr txBox="1">
            <a:spLocks/>
          </p:cNvSpPr>
          <p:nvPr/>
        </p:nvSpPr>
        <p:spPr>
          <a:xfrm>
            <a:off x="170878" y="97719"/>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SAP Fiori elements prioritizes efficiency over flexibility</a:t>
            </a:r>
          </a:p>
        </p:txBody>
      </p:sp>
      <p:sp>
        <p:nvSpPr>
          <p:cNvPr id="4" name="TextBox 3">
            <a:extLst>
              <a:ext uri="{FF2B5EF4-FFF2-40B4-BE49-F238E27FC236}">
                <a16:creationId xmlns:a16="http://schemas.microsoft.com/office/drawing/2014/main" id="{4CC8528F-0FBA-4835-8750-CBC248E46A8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6" name="Picture 5">
            <a:extLst>
              <a:ext uri="{FF2B5EF4-FFF2-40B4-BE49-F238E27FC236}">
                <a16:creationId xmlns:a16="http://schemas.microsoft.com/office/drawing/2014/main" id="{E3F276A2-7815-47C2-8D4F-5B404A8D5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pic>
        <p:nvPicPr>
          <p:cNvPr id="2" name="Picture 1">
            <a:extLst>
              <a:ext uri="{FF2B5EF4-FFF2-40B4-BE49-F238E27FC236}">
                <a16:creationId xmlns:a16="http://schemas.microsoft.com/office/drawing/2014/main" id="{1A762B7F-2FFC-4C48-B06C-C5A59B71C101}"/>
              </a:ext>
            </a:extLst>
          </p:cNvPr>
          <p:cNvPicPr>
            <a:picLocks noChangeAspect="1"/>
          </p:cNvPicPr>
          <p:nvPr/>
        </p:nvPicPr>
        <p:blipFill>
          <a:blip r:embed="rId3"/>
          <a:stretch>
            <a:fillRect/>
          </a:stretch>
        </p:blipFill>
        <p:spPr>
          <a:xfrm>
            <a:off x="1717155" y="1028163"/>
            <a:ext cx="9099643" cy="5242277"/>
          </a:xfrm>
          <a:prstGeom prst="rect">
            <a:avLst/>
          </a:prstGeom>
        </p:spPr>
      </p:pic>
    </p:spTree>
    <p:extLst>
      <p:ext uri="{BB962C8B-B14F-4D97-AF65-F5344CB8AC3E}">
        <p14:creationId xmlns:p14="http://schemas.microsoft.com/office/powerpoint/2010/main" val="8587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48855" y="5128686"/>
            <a:ext cx="3534759"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2131" y="6529992"/>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7410" y="295738"/>
            <a:ext cx="1830562" cy="1941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0610" y="2291374"/>
            <a:ext cx="3404164" cy="923090"/>
          </a:xfrm>
          <a:prstGeom prst="rect">
            <a:avLst/>
          </a:prstGeom>
          <a:noFill/>
        </p:spPr>
        <p:txBody>
          <a:bodyPr wrap="square" rtlCol="0">
            <a:spAutoFit/>
          </a:bodyPr>
          <a:lstStyle/>
          <a:p>
            <a:pPr algn="ctr" defTabSz="914126"/>
            <a:r>
              <a:rPr lang="en-US" sz="1799" b="1">
                <a:solidFill>
                  <a:prstClr val="black"/>
                </a:solidFill>
                <a:latin typeface="Calibri"/>
              </a:rPr>
              <a:t>Rob</a:t>
            </a:r>
            <a:endParaRPr lang="en-US" sz="1799" b="1" dirty="0">
              <a:solidFill>
                <a:prstClr val="black"/>
              </a:solidFill>
              <a:latin typeface="Calibri"/>
            </a:endParaRPr>
          </a:p>
          <a:p>
            <a:pPr algn="ctr" defTabSz="914126"/>
            <a:r>
              <a:rPr lang="en-US" sz="1799" b="1" dirty="0">
                <a:solidFill>
                  <a:prstClr val="black"/>
                </a:solidFill>
                <a:latin typeface="Calibri"/>
              </a:rPr>
              <a:t>S/4HANA Technical consultant</a:t>
            </a:r>
          </a:p>
          <a:p>
            <a:pPr algn="ctr" defTabSz="914126"/>
            <a:r>
              <a:rPr lang="en-US" sz="1799" b="1" dirty="0">
                <a:solidFill>
                  <a:prstClr val="black"/>
                </a:solidFill>
                <a:latin typeface="Calibri"/>
              </a:rPr>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980" y="804865"/>
            <a:ext cx="1913213" cy="1913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6910" y="2571437"/>
            <a:ext cx="3404164" cy="646163"/>
          </a:xfrm>
          <a:prstGeom prst="rect">
            <a:avLst/>
          </a:prstGeom>
          <a:noFill/>
        </p:spPr>
        <p:txBody>
          <a:bodyPr wrap="square" rtlCol="0">
            <a:spAutoFit/>
          </a:bodyPr>
          <a:lstStyle/>
          <a:p>
            <a:pPr algn="ctr" defTabSz="914126"/>
            <a:r>
              <a:rPr lang="en-US" sz="1799" b="1" dirty="0">
                <a:solidFill>
                  <a:prstClr val="black"/>
                </a:solidFill>
                <a:latin typeface="Calibri"/>
              </a:rPr>
              <a:t>Roxana</a:t>
            </a:r>
          </a:p>
          <a:p>
            <a:pPr algn="ctr" defTabSz="914126"/>
            <a:r>
              <a:rPr lang="en-US" sz="1799" b="1" dirty="0">
                <a:solidFill>
                  <a:prstClr val="black"/>
                </a:solidFill>
                <a:latin typeface="Calibri"/>
              </a:rPr>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0044"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5587" y="3930434"/>
            <a:ext cx="704143" cy="73022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098087" y="3827597"/>
            <a:ext cx="1784792" cy="923090"/>
          </a:xfrm>
          <a:prstGeom prst="rect">
            <a:avLst/>
          </a:prstGeom>
          <a:noFill/>
        </p:spPr>
        <p:txBody>
          <a:bodyPr wrap="square" rtlCol="0">
            <a:spAutoFit/>
          </a:bodyPr>
          <a:lstStyle/>
          <a:p>
            <a:pPr algn="ctr" defTabSz="914126"/>
            <a:r>
              <a:rPr lang="en-US" sz="1799" b="1" dirty="0">
                <a:solidFill>
                  <a:prstClr val="black"/>
                </a:solidFill>
                <a:latin typeface="Calibri"/>
              </a:rPr>
              <a:t>ABAP Dev. Tools</a:t>
            </a:r>
          </a:p>
          <a:p>
            <a:pPr algn="ctr" defTabSz="914126"/>
            <a:r>
              <a:rPr lang="en-US" sz="1799" b="1" dirty="0">
                <a:solidFill>
                  <a:prstClr val="black"/>
                </a:solidFill>
                <a:latin typeface="Calibri"/>
              </a:rPr>
              <a:t>On </a:t>
            </a:r>
          </a:p>
          <a:p>
            <a:pPr algn="ctr" defTabSz="914126"/>
            <a:r>
              <a:rPr lang="en-US" sz="1799" b="1" dirty="0">
                <a:solidFill>
                  <a:prstClr val="black"/>
                </a:solidFill>
                <a:latin typeface="Calibri"/>
              </a:rPr>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5691" y="5587626"/>
            <a:ext cx="1214530" cy="63392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0243" y="5587626"/>
            <a:ext cx="1214530"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MDE</a:t>
            </a:r>
          </a:p>
          <a:p>
            <a:pPr algn="ctr" defTabSz="914126"/>
            <a:r>
              <a:rPr lang="en-US" sz="1799" dirty="0">
                <a:solidFill>
                  <a:prstClr val="white"/>
                </a:solidFill>
                <a:latin typeface="Calibri"/>
              </a:rPr>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0221" y="5904586"/>
            <a:ext cx="580023"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5588" y="5233382"/>
            <a:ext cx="2805357" cy="2638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500" y="3744856"/>
            <a:ext cx="2768605" cy="1018638"/>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30" name="TextBox 29">
            <a:extLst>
              <a:ext uri="{FF2B5EF4-FFF2-40B4-BE49-F238E27FC236}">
                <a16:creationId xmlns:a16="http://schemas.microsoft.com/office/drawing/2014/main" id="{A08A62E1-41EF-424C-B62D-BC361DDF7E54}"/>
              </a:ext>
            </a:extLst>
          </p:cNvPr>
          <p:cNvSpPr txBox="1"/>
          <p:nvPr/>
        </p:nvSpPr>
        <p:spPr>
          <a:xfrm>
            <a:off x="2139574" y="3972464"/>
            <a:ext cx="1223235" cy="646163"/>
          </a:xfrm>
          <a:prstGeom prst="rect">
            <a:avLst/>
          </a:prstGeom>
          <a:noFill/>
        </p:spPr>
        <p:txBody>
          <a:bodyPr wrap="square" rtlCol="0">
            <a:spAutoFit/>
          </a:bodyPr>
          <a:lstStyle/>
          <a:p>
            <a:pPr algn="ctr" defTabSz="914126"/>
            <a:r>
              <a:rPr lang="en-US" sz="1799" b="1" dirty="0">
                <a:solidFill>
                  <a:prstClr val="black"/>
                </a:solidFill>
                <a:latin typeface="Calibri"/>
              </a:rPr>
              <a:t>VS Code </a:t>
            </a:r>
          </a:p>
          <a:p>
            <a:pPr algn="ctr" defTabSz="914126"/>
            <a:r>
              <a:rPr lang="en-US" sz="1799" b="1" dirty="0">
                <a:solidFill>
                  <a:prstClr val="black"/>
                </a:solidFill>
                <a:latin typeface="Calibri"/>
              </a:rPr>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717" y="3972463"/>
            <a:ext cx="611933" cy="611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175" y="3744855"/>
            <a:ext cx="1296926" cy="1018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252" y="5128686"/>
            <a:ext cx="3891718" cy="12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833" y="5471518"/>
            <a:ext cx="1613159" cy="6339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799" dirty="0">
                <a:solidFill>
                  <a:prstClr val="white"/>
                </a:solidFill>
                <a:latin typeface="Calibri"/>
              </a:rPr>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5828" y="5471518"/>
            <a:ext cx="1828331" cy="63392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a:rPr>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8992" y="5788478"/>
            <a:ext cx="256836"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111" y="4757090"/>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8992" y="3217599"/>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4591" y="4750687"/>
            <a:ext cx="0" cy="3715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69472" y="3211197"/>
            <a:ext cx="0" cy="5272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829" y="5005114"/>
            <a:ext cx="3677167" cy="1359866"/>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4877" y="4551485"/>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4877" y="4166312"/>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4877" y="3801200"/>
            <a:ext cx="461434" cy="5272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Calibri"/>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073" y="1439995"/>
            <a:ext cx="2754386" cy="183479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2810" y="849149"/>
            <a:ext cx="3404164" cy="861550"/>
          </a:xfrm>
          <a:prstGeom prst="rect">
            <a:avLst/>
          </a:prstGeom>
          <a:noFill/>
        </p:spPr>
        <p:txBody>
          <a:bodyPr wrap="square" rtlCol="0">
            <a:spAutoFit/>
          </a:bodyPr>
          <a:lstStyle/>
          <a:p>
            <a:pPr algn="ctr" defTabSz="914126"/>
            <a:r>
              <a:rPr lang="en-US" sz="3199" b="1" dirty="0">
                <a:solidFill>
                  <a:srgbClr val="00B050"/>
                </a:solidFill>
                <a:latin typeface="Calibri"/>
              </a:rPr>
              <a:t>Anubhav</a:t>
            </a:r>
          </a:p>
          <a:p>
            <a:pPr algn="ctr" defTabSz="914126"/>
            <a:r>
              <a:rPr lang="en-US" sz="1799" b="1" dirty="0">
                <a:solidFill>
                  <a:prstClr val="black"/>
                </a:solidFill>
                <a:latin typeface="Calibri"/>
              </a:rPr>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65593" y="1168231"/>
            <a:ext cx="2050644" cy="9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Big Picture – Architecture </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3" name="Picture 2">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207" y="1120611"/>
            <a:ext cx="9142411" cy="5089275"/>
          </a:xfrm>
          <a:prstGeom prst="rect">
            <a:avLst/>
          </a:prstGeom>
        </p:spPr>
      </p:pic>
    </p:spTree>
    <p:extLst>
      <p:ext uri="{BB962C8B-B14F-4D97-AF65-F5344CB8AC3E}">
        <p14:creationId xmlns:p14="http://schemas.microsoft.com/office/powerpoint/2010/main" val="3973281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8CA1-0B32-EDE0-6738-34B95DF96DAF}"/>
              </a:ext>
            </a:extLst>
          </p:cNvPr>
          <p:cNvSpPr>
            <a:spLocks noGrp="1"/>
          </p:cNvSpPr>
          <p:nvPr>
            <p:ph type="title"/>
          </p:nvPr>
        </p:nvSpPr>
        <p:spPr/>
        <p:txBody>
          <a:bodyPr/>
          <a:lstStyle/>
          <a:p>
            <a:r>
              <a:rPr lang="en-US" dirty="0"/>
              <a:t>Metadata extension</a:t>
            </a:r>
          </a:p>
        </p:txBody>
      </p:sp>
      <p:sp>
        <p:nvSpPr>
          <p:cNvPr id="3" name="TextBox 2">
            <a:extLst>
              <a:ext uri="{FF2B5EF4-FFF2-40B4-BE49-F238E27FC236}">
                <a16:creationId xmlns:a16="http://schemas.microsoft.com/office/drawing/2014/main" id="{FE01DFEF-C8B0-D9A6-D658-5F34898B33D6}"/>
              </a:ext>
            </a:extLst>
          </p:cNvPr>
          <p:cNvSpPr txBox="1"/>
          <p:nvPr/>
        </p:nvSpPr>
        <p:spPr>
          <a:xfrm>
            <a:off x="405780" y="1052736"/>
            <a:ext cx="11593288" cy="1200329"/>
          </a:xfrm>
          <a:prstGeom prst="rect">
            <a:avLst/>
          </a:prstGeom>
          <a:noFill/>
        </p:spPr>
        <p:txBody>
          <a:bodyPr wrap="square" rtlCol="0">
            <a:spAutoFit/>
          </a:bodyPr>
          <a:lstStyle/>
          <a:p>
            <a:r>
              <a:rPr lang="en-US" dirty="0"/>
              <a:t>When we develop CDS views, we can put many annotations inside CDS. But when we looking forward to develop a UI application, we want @UI annotations. By putting these UI annotations directly inside CDS, we are </a:t>
            </a:r>
            <a:r>
              <a:rPr lang="en-US"/>
              <a:t>talking risk.</a:t>
            </a:r>
          </a:p>
        </p:txBody>
      </p:sp>
    </p:spTree>
    <p:extLst>
      <p:ext uri="{BB962C8B-B14F-4D97-AF65-F5344CB8AC3E}">
        <p14:creationId xmlns:p14="http://schemas.microsoft.com/office/powerpoint/2010/main" val="207541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Fiori Elements - List Report Application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726D6757-E99E-46D4-94EB-628DD9D0C2FB}"/>
              </a:ext>
            </a:extLst>
          </p:cNvPr>
          <p:cNvSpPr/>
          <p:nvPr/>
        </p:nvSpPr>
        <p:spPr>
          <a:xfrm>
            <a:off x="172563" y="916576"/>
            <a:ext cx="11763778" cy="646163"/>
          </a:xfrm>
          <a:prstGeom prst="rect">
            <a:avLst/>
          </a:prstGeom>
        </p:spPr>
        <p:txBody>
          <a:bodyPr wrap="square">
            <a:spAutoFit/>
          </a:bodyPr>
          <a:lstStyle/>
          <a:p>
            <a:pPr defTabSz="914126"/>
            <a:r>
              <a:rPr lang="en-US" sz="1799"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sz="1799" dirty="0">
              <a:solidFill>
                <a:prstClr val="black"/>
              </a:solidFill>
              <a:latin typeface="Calibri"/>
            </a:endParaRPr>
          </a:p>
        </p:txBody>
      </p:sp>
      <p:pic>
        <p:nvPicPr>
          <p:cNvPr id="3" name="Picture 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564" y="2321692"/>
            <a:ext cx="5395120" cy="3555957"/>
          </a:xfrm>
          <a:prstGeom prst="rect">
            <a:avLst/>
          </a:prstGeom>
        </p:spPr>
      </p:pic>
      <p:pic>
        <p:nvPicPr>
          <p:cNvPr id="4" name="Picture 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3854" y="2311359"/>
            <a:ext cx="5312406" cy="3566290"/>
          </a:xfrm>
          <a:prstGeom prst="rect">
            <a:avLst/>
          </a:prstGeom>
        </p:spPr>
      </p:pic>
      <p:cxnSp>
        <p:nvCxnSpPr>
          <p:cNvPr id="6" name="Straight Arrow Connector 5">
            <a:extLst>
              <a:ext uri="{FF2B5EF4-FFF2-40B4-BE49-F238E27FC236}">
                <a16:creationId xmlns:a16="http://schemas.microsoft.com/office/drawing/2014/main" id="{3C7E7024-6291-4FE3-BFA2-B94268C57C5A}"/>
              </a:ext>
            </a:extLst>
          </p:cNvPr>
          <p:cNvCxnSpPr/>
          <p:nvPr/>
        </p:nvCxnSpPr>
        <p:spPr>
          <a:xfrm>
            <a:off x="5249901" y="3997086"/>
            <a:ext cx="15845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42E204-BFDF-4042-A795-18F061547904}"/>
              </a:ext>
            </a:extLst>
          </p:cNvPr>
          <p:cNvSpPr/>
          <p:nvPr/>
        </p:nvSpPr>
        <p:spPr>
          <a:xfrm>
            <a:off x="5119306" y="3927436"/>
            <a:ext cx="200245" cy="15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a:endParaRPr>
          </a:p>
        </p:txBody>
      </p:sp>
      <p:sp>
        <p:nvSpPr>
          <p:cNvPr id="8" name="TextBox 7">
            <a:extLst>
              <a:ext uri="{FF2B5EF4-FFF2-40B4-BE49-F238E27FC236}">
                <a16:creationId xmlns:a16="http://schemas.microsoft.com/office/drawing/2014/main" id="{44C52484-19F5-408A-BC62-FBFCB32F1F7E}"/>
              </a:ext>
            </a:extLst>
          </p:cNvPr>
          <p:cNvSpPr txBox="1"/>
          <p:nvPr/>
        </p:nvSpPr>
        <p:spPr>
          <a:xfrm>
            <a:off x="1645491" y="1846629"/>
            <a:ext cx="2411646" cy="369236"/>
          </a:xfrm>
          <a:prstGeom prst="rect">
            <a:avLst/>
          </a:prstGeom>
          <a:noFill/>
        </p:spPr>
        <p:txBody>
          <a:bodyPr wrap="square" rtlCol="0">
            <a:spAutoFit/>
          </a:bodyPr>
          <a:lstStyle/>
          <a:p>
            <a:pPr defTabSz="914126"/>
            <a:r>
              <a:rPr lang="en-US" sz="1799" b="1" dirty="0">
                <a:solidFill>
                  <a:prstClr val="black"/>
                </a:solidFill>
                <a:latin typeface="Calibri"/>
              </a:rPr>
              <a:t>List Report</a:t>
            </a:r>
          </a:p>
        </p:txBody>
      </p:sp>
      <p:sp>
        <p:nvSpPr>
          <p:cNvPr id="13" name="TextBox 12">
            <a:extLst>
              <a:ext uri="{FF2B5EF4-FFF2-40B4-BE49-F238E27FC236}">
                <a16:creationId xmlns:a16="http://schemas.microsoft.com/office/drawing/2014/main" id="{71A2377C-9414-4A2F-B07F-D3D529A4B620}"/>
              </a:ext>
            </a:extLst>
          </p:cNvPr>
          <p:cNvSpPr txBox="1"/>
          <p:nvPr/>
        </p:nvSpPr>
        <p:spPr>
          <a:xfrm>
            <a:off x="8475586" y="1873063"/>
            <a:ext cx="2411646" cy="369236"/>
          </a:xfrm>
          <a:prstGeom prst="rect">
            <a:avLst/>
          </a:prstGeom>
          <a:noFill/>
        </p:spPr>
        <p:txBody>
          <a:bodyPr wrap="square" rtlCol="0">
            <a:spAutoFit/>
          </a:bodyPr>
          <a:lstStyle/>
          <a:p>
            <a:pPr defTabSz="914126"/>
            <a:r>
              <a:rPr lang="en-US" sz="1799" b="1" dirty="0">
                <a:solidFill>
                  <a:prstClr val="black"/>
                </a:solidFill>
                <a:latin typeface="Calibri"/>
              </a:rPr>
              <a:t>Object Page</a:t>
            </a:r>
          </a:p>
        </p:txBody>
      </p:sp>
      <p:sp>
        <p:nvSpPr>
          <p:cNvPr id="10" name="Rectangle 9">
            <a:extLst>
              <a:ext uri="{FF2B5EF4-FFF2-40B4-BE49-F238E27FC236}">
                <a16:creationId xmlns:a16="http://schemas.microsoft.com/office/drawing/2014/main" id="{48403F21-8D19-46D3-A625-7AA4BC5BEE17}"/>
              </a:ext>
            </a:extLst>
          </p:cNvPr>
          <p:cNvSpPr/>
          <p:nvPr/>
        </p:nvSpPr>
        <p:spPr>
          <a:xfrm>
            <a:off x="313427" y="2551840"/>
            <a:ext cx="5101893" cy="54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5" name="Rectangle 14">
            <a:extLst>
              <a:ext uri="{FF2B5EF4-FFF2-40B4-BE49-F238E27FC236}">
                <a16:creationId xmlns:a16="http://schemas.microsoft.com/office/drawing/2014/main" id="{982171AA-2DED-4E4C-A152-5CCB4D92784F}"/>
              </a:ext>
            </a:extLst>
          </p:cNvPr>
          <p:cNvSpPr/>
          <p:nvPr/>
        </p:nvSpPr>
        <p:spPr>
          <a:xfrm>
            <a:off x="313427" y="2329829"/>
            <a:ext cx="666032" cy="222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6" name="Rectangle 15">
            <a:extLst>
              <a:ext uri="{FF2B5EF4-FFF2-40B4-BE49-F238E27FC236}">
                <a16:creationId xmlns:a16="http://schemas.microsoft.com/office/drawing/2014/main" id="{143D6B5D-DCE3-47EF-9DF8-042A3250CC0B}"/>
              </a:ext>
            </a:extLst>
          </p:cNvPr>
          <p:cNvSpPr/>
          <p:nvPr/>
        </p:nvSpPr>
        <p:spPr>
          <a:xfrm>
            <a:off x="298191" y="3392005"/>
            <a:ext cx="5101893" cy="2493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7" name="Rectangle 16">
            <a:extLst>
              <a:ext uri="{FF2B5EF4-FFF2-40B4-BE49-F238E27FC236}">
                <a16:creationId xmlns:a16="http://schemas.microsoft.com/office/drawing/2014/main" id="{1DB63F47-1713-409F-B397-58F03869A44F}"/>
              </a:ext>
            </a:extLst>
          </p:cNvPr>
          <p:cNvSpPr/>
          <p:nvPr/>
        </p:nvSpPr>
        <p:spPr>
          <a:xfrm>
            <a:off x="3460755" y="3206158"/>
            <a:ext cx="1954565" cy="185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8" name="Rectangle 17">
            <a:extLst>
              <a:ext uri="{FF2B5EF4-FFF2-40B4-BE49-F238E27FC236}">
                <a16:creationId xmlns:a16="http://schemas.microsoft.com/office/drawing/2014/main" id="{D55E931C-779A-485C-B1A2-1D3F77032DA9}"/>
              </a:ext>
            </a:extLst>
          </p:cNvPr>
          <p:cNvSpPr/>
          <p:nvPr/>
        </p:nvSpPr>
        <p:spPr>
          <a:xfrm>
            <a:off x="6703854" y="2502296"/>
            <a:ext cx="5101893" cy="636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19" name="Rectangle 18">
            <a:extLst>
              <a:ext uri="{FF2B5EF4-FFF2-40B4-BE49-F238E27FC236}">
                <a16:creationId xmlns:a16="http://schemas.microsoft.com/office/drawing/2014/main" id="{D5311227-7E0B-4891-88CA-221EBF3BFF19}"/>
              </a:ext>
            </a:extLst>
          </p:cNvPr>
          <p:cNvSpPr/>
          <p:nvPr/>
        </p:nvSpPr>
        <p:spPr>
          <a:xfrm>
            <a:off x="6703855" y="3139511"/>
            <a:ext cx="1519249" cy="190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0" name="Rectangle 19">
            <a:extLst>
              <a:ext uri="{FF2B5EF4-FFF2-40B4-BE49-F238E27FC236}">
                <a16:creationId xmlns:a16="http://schemas.microsoft.com/office/drawing/2014/main" id="{F7E86D6C-4B14-4EC0-9EBD-D0C069257ED8}"/>
              </a:ext>
            </a:extLst>
          </p:cNvPr>
          <p:cNvSpPr/>
          <p:nvPr/>
        </p:nvSpPr>
        <p:spPr>
          <a:xfrm>
            <a:off x="6775681" y="3429000"/>
            <a:ext cx="5101893" cy="649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
        <p:nvSpPr>
          <p:cNvPr id="21" name="Rectangle 20">
            <a:extLst>
              <a:ext uri="{FF2B5EF4-FFF2-40B4-BE49-F238E27FC236}">
                <a16:creationId xmlns:a16="http://schemas.microsoft.com/office/drawing/2014/main" id="{2DB2DCB3-110E-4693-B2F9-D4187DBE88F6}"/>
              </a:ext>
            </a:extLst>
          </p:cNvPr>
          <p:cNvSpPr/>
          <p:nvPr/>
        </p:nvSpPr>
        <p:spPr>
          <a:xfrm>
            <a:off x="6809111" y="4580876"/>
            <a:ext cx="5101893" cy="755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a:endParaRPr>
          </a:p>
        </p:txBody>
      </p:sp>
    </p:spTree>
    <p:extLst>
      <p:ext uri="{BB962C8B-B14F-4D97-AF65-F5344CB8AC3E}">
        <p14:creationId xmlns:p14="http://schemas.microsoft.com/office/powerpoint/2010/main" val="2418242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a:solidFill>
                  <a:prstClr val="black"/>
                </a:solidFill>
                <a:latin typeface="Cooper Black" panose="0208090404030B020404" pitchFamily="18" charset="0"/>
              </a:rPr>
              <a:t>Object Page</a:t>
            </a:r>
            <a:endParaRPr lang="en-US" sz="2799" dirty="0">
              <a:solidFill>
                <a:prstClr val="black"/>
              </a:solidFill>
              <a:latin typeface="Cooper Black" panose="0208090404030B020404" pitchFamily="18" charset="0"/>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98" y="916576"/>
            <a:ext cx="10195116" cy="54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Developing Read only List Report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
        <p:nvSpPr>
          <p:cNvPr id="6" name="TextBox 5">
            <a:extLst>
              <a:ext uri="{FF2B5EF4-FFF2-40B4-BE49-F238E27FC236}">
                <a16:creationId xmlns:a16="http://schemas.microsoft.com/office/drawing/2014/main" id="{9DBBFDB1-1D59-470B-9904-94A0F33E77EB}"/>
              </a:ext>
            </a:extLst>
          </p:cNvPr>
          <p:cNvSpPr txBox="1"/>
          <p:nvPr/>
        </p:nvSpPr>
        <p:spPr>
          <a:xfrm>
            <a:off x="609441" y="899721"/>
            <a:ext cx="9558150" cy="4708981"/>
          </a:xfrm>
          <a:prstGeom prst="rect">
            <a:avLst/>
          </a:prstGeom>
          <a:noFill/>
        </p:spPr>
        <p:txBody>
          <a:bodyPr wrap="square" rtlCol="0">
            <a:spAutoFit/>
          </a:bodyPr>
          <a:lstStyle/>
          <a:p>
            <a:r>
              <a:rPr lang="en-US" sz="2000" b="1" dirty="0"/>
              <a:t>UI Annotations</a:t>
            </a:r>
            <a:r>
              <a:rPr lang="en-US" sz="2000" dirty="0"/>
              <a:t> </a:t>
            </a:r>
          </a:p>
          <a:p>
            <a:pPr marL="285750" indent="-285750">
              <a:buFont typeface="Wingdings" panose="05000000000000000000" pitchFamily="2" charset="2"/>
              <a:buChar char="§"/>
            </a:pPr>
            <a:r>
              <a:rPr lang="en-US" sz="2000" dirty="0"/>
              <a:t>@UI.selectionField – Bring a filter field on smart filter bar</a:t>
            </a:r>
          </a:p>
          <a:p>
            <a:pPr marL="285750" indent="-285750">
              <a:buFont typeface="Wingdings" panose="05000000000000000000" pitchFamily="2" charset="2"/>
              <a:buChar char="§"/>
            </a:pPr>
            <a:r>
              <a:rPr lang="en-US" sz="2000" dirty="0"/>
              <a:t>@UI.lineItem – enable us to put a column inside the smart table, position, label</a:t>
            </a:r>
          </a:p>
          <a:p>
            <a:pPr marL="285750" indent="-285750">
              <a:buFont typeface="Wingdings" panose="05000000000000000000" pitchFamily="2" charset="2"/>
              <a:buChar char="§"/>
            </a:pPr>
            <a:r>
              <a:rPr lang="en-US" sz="2000" dirty="0"/>
              <a:t>@UI.identification – used create fields in Object page</a:t>
            </a:r>
          </a:p>
          <a:p>
            <a:pPr marL="285750" indent="-285750">
              <a:buFont typeface="Wingdings" panose="05000000000000000000" pitchFamily="2" charset="2"/>
              <a:buChar char="§"/>
            </a:pPr>
            <a:r>
              <a:rPr lang="en-US" sz="2000" dirty="0"/>
              <a:t>@Semantics.amount.currencyCode – mark the unit of amount field</a:t>
            </a:r>
          </a:p>
          <a:p>
            <a:pPr marL="285750" indent="-285750">
              <a:buFont typeface="Wingdings" panose="05000000000000000000" pitchFamily="2" charset="2"/>
              <a:buChar char="§"/>
            </a:pPr>
            <a:r>
              <a:rPr lang="en-US" sz="2000" dirty="0"/>
              <a:t>@UI.headerInfo.typeName – Label for displaying single record</a:t>
            </a:r>
          </a:p>
          <a:p>
            <a:pPr marL="285750" indent="-285750">
              <a:buFont typeface="Wingdings" panose="05000000000000000000" pitchFamily="2" charset="2"/>
              <a:buChar char="§"/>
            </a:pPr>
            <a:r>
              <a:rPr lang="en-US" sz="2000" dirty="0"/>
              <a:t>@UI.headerInfo.typeNamePlural – Table Label</a:t>
            </a:r>
          </a:p>
          <a:p>
            <a:pPr marL="285750" indent="-285750">
              <a:buFont typeface="Wingdings" panose="05000000000000000000" pitchFamily="2" charset="2"/>
              <a:buChar char="§"/>
            </a:pPr>
            <a:r>
              <a:rPr lang="en-US" sz="2000" dirty="0"/>
              <a:t>@UI.facet: [{purpose : #STANDARD – This will create a section inside the object page</a:t>
            </a:r>
          </a:p>
          <a:p>
            <a:r>
              <a:rPr lang="en-US" sz="2000" dirty="0"/>
              <a:t>                       type: #IDENTIFICTION_REFERENCE – What type of data you want to display}]</a:t>
            </a:r>
          </a:p>
          <a:p>
            <a:endParaRPr lang="en-US" sz="2000" dirty="0"/>
          </a:p>
          <a:p>
            <a:r>
              <a:rPr lang="en-US" sz="2000" dirty="0"/>
              <a:t>Metadata Extension</a:t>
            </a:r>
          </a:p>
          <a:p>
            <a:r>
              <a:rPr lang="en-US" sz="2000" dirty="0">
                <a:hlinkClick r:id="rId3"/>
              </a:rPr>
              <a:t>MDE file for Travel</a:t>
            </a:r>
            <a:endParaRPr lang="en-US" sz="2000" dirty="0"/>
          </a:p>
          <a:p>
            <a:endParaRPr lang="en-US" sz="2000" dirty="0"/>
          </a:p>
          <a:p>
            <a:r>
              <a:rPr lang="en-US" sz="2000" dirty="0"/>
              <a:t>Documentation</a:t>
            </a:r>
          </a:p>
          <a:p>
            <a:r>
              <a:rPr lang="en-US" sz="2000" dirty="0">
                <a:hlinkClick r:id="rId4"/>
              </a:rPr>
              <a:t>Documentation Link for ABAP RAP</a:t>
            </a:r>
            <a:endParaRPr lang="en-IN" sz="2000" dirty="0"/>
          </a:p>
        </p:txBody>
      </p:sp>
    </p:spTree>
    <p:extLst>
      <p:ext uri="{BB962C8B-B14F-4D97-AF65-F5344CB8AC3E}">
        <p14:creationId xmlns:p14="http://schemas.microsoft.com/office/powerpoint/2010/main" val="148786130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CDS Views with Annotations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4021468" y="1246895"/>
            <a:ext cx="7389596" cy="4878100"/>
          </a:xfrm>
          <a:prstGeom prst="rect">
            <a:avLst/>
          </a:prstGeom>
        </p:spPr>
      </p:pic>
      <p:sp>
        <p:nvSpPr>
          <p:cNvPr id="14" name="TextBox 186">
            <a:extLst>
              <a:ext uri="{FF2B5EF4-FFF2-40B4-BE49-F238E27FC236}">
                <a16:creationId xmlns:a16="http://schemas.microsoft.com/office/drawing/2014/main" id="{B4020C96-DCDC-4B12-8888-3A35D1609CCC}"/>
              </a:ext>
            </a:extLst>
          </p:cNvPr>
          <p:cNvSpPr txBox="1"/>
          <p:nvPr/>
        </p:nvSpPr>
        <p:spPr>
          <a:xfrm>
            <a:off x="609441" y="1027606"/>
            <a:ext cx="4248472" cy="738664"/>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a:cs typeface="Arial" pitchFamily="34" charset="0"/>
              </a:rPr>
              <a:t>Exercise </a:t>
            </a:r>
          </a:p>
          <a:p>
            <a:r>
              <a:rPr lang="en-US" sz="1800" kern="0" dirty="0">
                <a:cs typeface="Arial" pitchFamily="34" charset="0"/>
                <a:hlinkClick r:id="rId4"/>
              </a:rPr>
              <a:t>ZI_TRAVEL_U_XX  </a:t>
            </a:r>
            <a:r>
              <a:rPr lang="en-US" sz="1800" kern="0" dirty="0">
                <a:cs typeface="Arial" pitchFamily="34" charset="0"/>
              </a:rPr>
              <a:t>( Travel )</a:t>
            </a:r>
          </a:p>
        </p:txBody>
      </p:sp>
    </p:spTree>
    <p:extLst>
      <p:ext uri="{BB962C8B-B14F-4D97-AF65-F5344CB8AC3E}">
        <p14:creationId xmlns:p14="http://schemas.microsoft.com/office/powerpoint/2010/main" val="387117375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02</a:t>
            </a: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124D19-A0AE-A2C7-1FF4-BF20686B010C}"/>
              </a:ext>
            </a:extLst>
          </p:cNvPr>
          <p:cNvSpPr txBox="1"/>
          <p:nvPr/>
        </p:nvSpPr>
        <p:spPr>
          <a:xfrm>
            <a:off x="981844" y="404664"/>
            <a:ext cx="10657184" cy="461665"/>
          </a:xfrm>
          <a:prstGeom prst="rect">
            <a:avLst/>
          </a:prstGeom>
          <a:noFill/>
        </p:spPr>
        <p:txBody>
          <a:bodyPr wrap="square" rtlCol="0">
            <a:spAutoFit/>
          </a:bodyPr>
          <a:lstStyle/>
          <a:p>
            <a:r>
              <a:rPr lang="en-US" dirty="0"/>
              <a:t>AMDP					CDS Table Function</a:t>
            </a:r>
          </a:p>
        </p:txBody>
      </p:sp>
      <p:cxnSp>
        <p:nvCxnSpPr>
          <p:cNvPr id="6" name="Straight Connector 5">
            <a:extLst>
              <a:ext uri="{FF2B5EF4-FFF2-40B4-BE49-F238E27FC236}">
                <a16:creationId xmlns:a16="http://schemas.microsoft.com/office/drawing/2014/main" id="{02999FD7-FE7D-0CE2-A139-63D1C48BC423}"/>
              </a:ext>
            </a:extLst>
          </p:cNvPr>
          <p:cNvCxnSpPr/>
          <p:nvPr/>
        </p:nvCxnSpPr>
        <p:spPr>
          <a:xfrm>
            <a:off x="6238428" y="692696"/>
            <a:ext cx="0" cy="532859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311629-2A89-1662-7557-439AEB007EBD}"/>
              </a:ext>
            </a:extLst>
          </p:cNvPr>
          <p:cNvSpPr txBox="1"/>
          <p:nvPr/>
        </p:nvSpPr>
        <p:spPr>
          <a:xfrm>
            <a:off x="333772" y="1124744"/>
            <a:ext cx="5544615" cy="2677656"/>
          </a:xfrm>
          <a:prstGeom prst="rect">
            <a:avLst/>
          </a:prstGeom>
          <a:noFill/>
        </p:spPr>
        <p:txBody>
          <a:bodyPr wrap="square" rtlCol="0">
            <a:spAutoFit/>
          </a:bodyPr>
          <a:lstStyle/>
          <a:p>
            <a:pPr marL="342900" indent="-342900">
              <a:buFont typeface="Arial" panose="020B0604020202020204" pitchFamily="34" charset="0"/>
              <a:buChar char="•"/>
            </a:pPr>
            <a:r>
              <a:rPr lang="en-US" dirty="0"/>
              <a:t>AMDP when called, creates a procedure in HANA</a:t>
            </a:r>
          </a:p>
          <a:p>
            <a:pPr marL="342900" indent="-342900">
              <a:buFont typeface="Arial" panose="020B0604020202020204" pitchFamily="34" charset="0"/>
              <a:buChar char="•"/>
            </a:pPr>
            <a:r>
              <a:rPr lang="en-US" dirty="0"/>
              <a:t>We can have multiple input and output parameters</a:t>
            </a:r>
          </a:p>
          <a:p>
            <a:pPr marL="342900" indent="-342900">
              <a:buFont typeface="Arial" panose="020B0604020202020204" pitchFamily="34" charset="0"/>
              <a:buChar char="•"/>
            </a:pPr>
            <a:r>
              <a:rPr lang="en-US" dirty="0"/>
              <a:t>We can use AMDP for write operations</a:t>
            </a:r>
          </a:p>
          <a:p>
            <a:pPr marL="342900" indent="-342900">
              <a:buFont typeface="Arial" panose="020B0604020202020204" pitchFamily="34" charset="0"/>
              <a:buChar char="•"/>
            </a:pPr>
            <a:r>
              <a:rPr lang="en-US" dirty="0"/>
              <a:t>We cannot join an AMDP with CDS views or entities</a:t>
            </a:r>
          </a:p>
        </p:txBody>
      </p:sp>
      <p:sp>
        <p:nvSpPr>
          <p:cNvPr id="8" name="TextBox 7">
            <a:extLst>
              <a:ext uri="{FF2B5EF4-FFF2-40B4-BE49-F238E27FC236}">
                <a16:creationId xmlns:a16="http://schemas.microsoft.com/office/drawing/2014/main" id="{53DFBD31-9465-F901-39C7-943A1F955047}"/>
              </a:ext>
            </a:extLst>
          </p:cNvPr>
          <p:cNvSpPr txBox="1"/>
          <p:nvPr/>
        </p:nvSpPr>
        <p:spPr>
          <a:xfrm>
            <a:off x="6572565" y="1124743"/>
            <a:ext cx="5544615" cy="2677656"/>
          </a:xfrm>
          <a:prstGeom prst="rect">
            <a:avLst/>
          </a:prstGeom>
          <a:noFill/>
        </p:spPr>
        <p:txBody>
          <a:bodyPr wrap="square" rtlCol="0">
            <a:spAutoFit/>
          </a:bodyPr>
          <a:lstStyle/>
          <a:p>
            <a:pPr marL="342900" indent="-342900">
              <a:buFont typeface="Arial" panose="020B0604020202020204" pitchFamily="34" charset="0"/>
              <a:buChar char="•"/>
            </a:pPr>
            <a:r>
              <a:rPr lang="en-US" dirty="0"/>
              <a:t>TF when called, it creates a Table Function (UDF) in HANA</a:t>
            </a:r>
          </a:p>
          <a:p>
            <a:pPr marL="342900" indent="-342900">
              <a:buFont typeface="Arial" panose="020B0604020202020204" pitchFamily="34" charset="0"/>
              <a:buChar char="•"/>
            </a:pPr>
            <a:r>
              <a:rPr lang="en-US" dirty="0"/>
              <a:t>We can have multiple input but the output is ONLY one</a:t>
            </a:r>
          </a:p>
          <a:p>
            <a:pPr marL="342900" indent="-342900">
              <a:buFont typeface="Arial" panose="020B0604020202020204" pitchFamily="34" charset="0"/>
              <a:buChar char="•"/>
            </a:pPr>
            <a:r>
              <a:rPr lang="en-US" dirty="0"/>
              <a:t>Always read only</a:t>
            </a:r>
          </a:p>
          <a:p>
            <a:pPr marL="342900" indent="-342900">
              <a:buFont typeface="Arial" panose="020B0604020202020204" pitchFamily="34" charset="0"/>
              <a:buChar char="•"/>
            </a:pPr>
            <a:r>
              <a:rPr lang="en-US" dirty="0"/>
              <a:t>Can be used as join/association with another CDS views</a:t>
            </a:r>
          </a:p>
        </p:txBody>
      </p:sp>
    </p:spTree>
    <p:extLst>
      <p:ext uri="{BB962C8B-B14F-4D97-AF65-F5344CB8AC3E}">
        <p14:creationId xmlns:p14="http://schemas.microsoft.com/office/powerpoint/2010/main" val="2917152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Tree>
    <p:extLst>
      <p:ext uri="{BB962C8B-B14F-4D97-AF65-F5344CB8AC3E}">
        <p14:creationId xmlns:p14="http://schemas.microsoft.com/office/powerpoint/2010/main" val="358849790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8D153262-0D22-EE4B-8422-E83531E442C3}"/>
              </a:ext>
            </a:extLst>
          </p:cNvPr>
          <p:cNvSpPr/>
          <p:nvPr/>
        </p:nvSpPr>
        <p:spPr>
          <a:xfrm flipH="1">
            <a:off x="0" y="285638"/>
            <a:ext cx="560273" cy="27028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7259" y="420780"/>
            <a:ext cx="892266" cy="791187"/>
          </a:xfrm>
          <a:prstGeom prst="rect">
            <a:avLst/>
          </a:prstGeom>
        </p:spPr>
      </p:pic>
      <p:pic>
        <p:nvPicPr>
          <p:cNvPr id="11" name="Picture 10">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714" y="72078"/>
            <a:ext cx="716512" cy="707703"/>
          </a:xfrm>
          <a:prstGeom prst="rect">
            <a:avLst/>
          </a:prstGeom>
        </p:spPr>
      </p:pic>
      <p:sp>
        <p:nvSpPr>
          <p:cNvPr id="13" name="Footer Placeholder 45">
            <a:extLst>
              <a:ext uri="{FF2B5EF4-FFF2-40B4-BE49-F238E27FC236}">
                <a16:creationId xmlns:a16="http://schemas.microsoft.com/office/drawing/2014/main" id="{90E33047-DFF5-4690-8905-31E4C115EFDC}"/>
              </a:ext>
            </a:extLst>
          </p:cNvPr>
          <p:cNvSpPr txBox="1">
            <a:spLocks/>
          </p:cNvSpPr>
          <p:nvPr/>
        </p:nvSpPr>
        <p:spPr>
          <a:xfrm>
            <a:off x="10120419" y="6547770"/>
            <a:ext cx="2055081" cy="3093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200" b="1" dirty="0">
                <a:solidFill>
                  <a:prstClr val="black"/>
                </a:solidFill>
                <a:latin typeface="Calibri" panose="020F0502020204030204"/>
              </a:rPr>
              <a:t>Trainer: Anubhav Oberoy</a:t>
            </a:r>
          </a:p>
        </p:txBody>
      </p:sp>
      <p:sp>
        <p:nvSpPr>
          <p:cNvPr id="15" name="Title 1">
            <a:extLst>
              <a:ext uri="{FF2B5EF4-FFF2-40B4-BE49-F238E27FC236}">
                <a16:creationId xmlns:a16="http://schemas.microsoft.com/office/drawing/2014/main" id="{13EBA3E6-25D4-4BA0-BF9B-28343460C110}"/>
              </a:ext>
            </a:extLst>
          </p:cNvPr>
          <p:cNvSpPr txBox="1">
            <a:spLocks/>
          </p:cNvSpPr>
          <p:nvPr/>
        </p:nvSpPr>
        <p:spPr>
          <a:xfrm>
            <a:off x="604625" y="145803"/>
            <a:ext cx="10512862" cy="640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IN" sz="3600" dirty="0">
                <a:latin typeface="Cooper Black" panose="0208090404030B020404" pitchFamily="18" charset="0"/>
              </a:rPr>
              <a:t>Challenges in ABAP development</a:t>
            </a:r>
            <a:endParaRPr lang="en-IN" sz="3599" dirty="0">
              <a:solidFill>
                <a:prstClr val="black"/>
              </a:solidFill>
              <a:latin typeface="Cooper Black" panose="0208090404030B020404" pitchFamily="18" charset="0"/>
            </a:endParaRPr>
          </a:p>
        </p:txBody>
      </p:sp>
      <p:pic>
        <p:nvPicPr>
          <p:cNvPr id="1026" name="Picture 2" descr="Programmer Avatar High Res Stock Images | Shutterstock">
            <a:extLst>
              <a:ext uri="{FF2B5EF4-FFF2-40B4-BE49-F238E27FC236}">
                <a16:creationId xmlns:a16="http://schemas.microsoft.com/office/drawing/2014/main" id="{D36C9450-EE05-4EA3-9B6A-0092487B4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913"/>
          <a:stretch/>
        </p:blipFill>
        <p:spPr bwMode="auto">
          <a:xfrm>
            <a:off x="350313" y="1272358"/>
            <a:ext cx="1959714" cy="19012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D54728-BAAF-422B-B103-B25AC268E188}"/>
              </a:ext>
            </a:extLst>
          </p:cNvPr>
          <p:cNvSpPr txBox="1"/>
          <p:nvPr/>
        </p:nvSpPr>
        <p:spPr>
          <a:xfrm>
            <a:off x="350313" y="3066568"/>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Alex, ABAP Developer,</a:t>
            </a:r>
          </a:p>
          <a:p>
            <a:pPr defTabSz="914126"/>
            <a:r>
              <a:rPr lang="en-US" sz="1799" b="1" dirty="0">
                <a:solidFill>
                  <a:prstClr val="black"/>
                </a:solidFill>
                <a:latin typeface="Calibri" panose="020F0502020204030204"/>
              </a:rPr>
              <a:t>SAP FICO</a:t>
            </a:r>
          </a:p>
        </p:txBody>
      </p:sp>
      <p:pic>
        <p:nvPicPr>
          <p:cNvPr id="1028" name="Picture 4" descr="Woman Avatar Programmer Vector Images (over 300)">
            <a:extLst>
              <a:ext uri="{FF2B5EF4-FFF2-40B4-BE49-F238E27FC236}">
                <a16:creationId xmlns:a16="http://schemas.microsoft.com/office/drawing/2014/main" id="{D32D7675-0875-4646-8363-0BEACEC6A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12" y="3932163"/>
            <a:ext cx="1971870" cy="20712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58006-ED1F-4B77-B0ED-59845740409D}"/>
              </a:ext>
            </a:extLst>
          </p:cNvPr>
          <p:cNvSpPr txBox="1"/>
          <p:nvPr/>
        </p:nvSpPr>
        <p:spPr>
          <a:xfrm>
            <a:off x="281724" y="6003456"/>
            <a:ext cx="2687659" cy="646163"/>
          </a:xfrm>
          <a:prstGeom prst="rect">
            <a:avLst/>
          </a:prstGeom>
          <a:noFill/>
        </p:spPr>
        <p:txBody>
          <a:bodyPr wrap="square" rtlCol="0">
            <a:spAutoFit/>
          </a:bodyPr>
          <a:lstStyle/>
          <a:p>
            <a:pPr defTabSz="914126"/>
            <a:r>
              <a:rPr lang="en-US" sz="1799" dirty="0">
                <a:solidFill>
                  <a:prstClr val="black"/>
                </a:solidFill>
                <a:latin typeface="Calibri" panose="020F0502020204030204"/>
              </a:rPr>
              <a:t>Stella, ABAP Developer,</a:t>
            </a:r>
          </a:p>
          <a:p>
            <a:pPr defTabSz="914126"/>
            <a:r>
              <a:rPr lang="en-US" sz="1799" b="1" dirty="0">
                <a:solidFill>
                  <a:prstClr val="black"/>
                </a:solidFill>
                <a:latin typeface="Calibri" panose="020F0502020204030204"/>
              </a:rPr>
              <a:t>SAP SD</a:t>
            </a:r>
          </a:p>
        </p:txBody>
      </p:sp>
      <p:sp>
        <p:nvSpPr>
          <p:cNvPr id="3" name="Rectangle 2">
            <a:extLst>
              <a:ext uri="{FF2B5EF4-FFF2-40B4-BE49-F238E27FC236}">
                <a16:creationId xmlns:a16="http://schemas.microsoft.com/office/drawing/2014/main" id="{9F203248-13D1-4D5B-91C9-937CA32D1129}"/>
              </a:ext>
            </a:extLst>
          </p:cNvPr>
          <p:cNvSpPr/>
          <p:nvPr/>
        </p:nvSpPr>
        <p:spPr>
          <a:xfrm>
            <a:off x="3231885" y="1349051"/>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A/c documents</a:t>
            </a:r>
          </a:p>
        </p:txBody>
      </p:sp>
      <p:sp>
        <p:nvSpPr>
          <p:cNvPr id="16" name="Rectangle 15">
            <a:extLst>
              <a:ext uri="{FF2B5EF4-FFF2-40B4-BE49-F238E27FC236}">
                <a16:creationId xmlns:a16="http://schemas.microsoft.com/office/drawing/2014/main" id="{D2BB3141-C6DA-4D78-B8F6-28A016A11B2A}"/>
              </a:ext>
            </a:extLst>
          </p:cNvPr>
          <p:cNvSpPr/>
          <p:nvPr/>
        </p:nvSpPr>
        <p:spPr>
          <a:xfrm>
            <a:off x="3231885" y="1833834"/>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Documents</a:t>
            </a:r>
          </a:p>
        </p:txBody>
      </p:sp>
      <p:sp>
        <p:nvSpPr>
          <p:cNvPr id="17" name="Rectangle 16">
            <a:extLst>
              <a:ext uri="{FF2B5EF4-FFF2-40B4-BE49-F238E27FC236}">
                <a16:creationId xmlns:a16="http://schemas.microsoft.com/office/drawing/2014/main" id="{37E48145-2DAA-4F18-8567-1F402C9C7B35}"/>
              </a:ext>
            </a:extLst>
          </p:cNvPr>
          <p:cNvSpPr/>
          <p:nvPr/>
        </p:nvSpPr>
        <p:spPr>
          <a:xfrm>
            <a:off x="3231885" y="2323233"/>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 Documents</a:t>
            </a:r>
          </a:p>
        </p:txBody>
      </p:sp>
      <p:sp>
        <p:nvSpPr>
          <p:cNvPr id="18" name="Rectangle 17">
            <a:extLst>
              <a:ext uri="{FF2B5EF4-FFF2-40B4-BE49-F238E27FC236}">
                <a16:creationId xmlns:a16="http://schemas.microsoft.com/office/drawing/2014/main" id="{38F56087-4138-4E9D-A458-CFF0955EB7D8}"/>
              </a:ext>
            </a:extLst>
          </p:cNvPr>
          <p:cNvSpPr/>
          <p:nvPr/>
        </p:nvSpPr>
        <p:spPr>
          <a:xfrm>
            <a:off x="3231885" y="281347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Validate before save</a:t>
            </a:r>
          </a:p>
        </p:txBody>
      </p:sp>
      <p:sp>
        <p:nvSpPr>
          <p:cNvPr id="19" name="Rectangle 18">
            <a:extLst>
              <a:ext uri="{FF2B5EF4-FFF2-40B4-BE49-F238E27FC236}">
                <a16:creationId xmlns:a16="http://schemas.microsoft.com/office/drawing/2014/main" id="{5816BB24-F693-4083-BF18-C48ED493883F}"/>
              </a:ext>
            </a:extLst>
          </p:cNvPr>
          <p:cNvSpPr/>
          <p:nvPr/>
        </p:nvSpPr>
        <p:spPr>
          <a:xfrm>
            <a:off x="3231885" y="4044525"/>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Create Sales Orders</a:t>
            </a:r>
          </a:p>
        </p:txBody>
      </p:sp>
      <p:sp>
        <p:nvSpPr>
          <p:cNvPr id="20" name="Rectangle 19">
            <a:extLst>
              <a:ext uri="{FF2B5EF4-FFF2-40B4-BE49-F238E27FC236}">
                <a16:creationId xmlns:a16="http://schemas.microsoft.com/office/drawing/2014/main" id="{205FBEDD-D267-4C07-931C-6A05AFFD932F}"/>
              </a:ext>
            </a:extLst>
          </p:cNvPr>
          <p:cNvSpPr/>
          <p:nvPr/>
        </p:nvSpPr>
        <p:spPr>
          <a:xfrm>
            <a:off x="3231885" y="45293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Manage Sales Orders</a:t>
            </a:r>
          </a:p>
        </p:txBody>
      </p:sp>
      <p:sp>
        <p:nvSpPr>
          <p:cNvPr id="21" name="Rectangle 20">
            <a:extLst>
              <a:ext uri="{FF2B5EF4-FFF2-40B4-BE49-F238E27FC236}">
                <a16:creationId xmlns:a16="http://schemas.microsoft.com/office/drawing/2014/main" id="{4C0CE904-09BB-4728-8EFF-0391F121D50E}"/>
              </a:ext>
            </a:extLst>
          </p:cNvPr>
          <p:cNvSpPr/>
          <p:nvPr/>
        </p:nvSpPr>
        <p:spPr>
          <a:xfrm>
            <a:off x="3231885" y="5018707"/>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Search/Filter Sales Order</a:t>
            </a:r>
          </a:p>
        </p:txBody>
      </p:sp>
      <p:sp>
        <p:nvSpPr>
          <p:cNvPr id="22" name="Rectangle 21">
            <a:extLst>
              <a:ext uri="{FF2B5EF4-FFF2-40B4-BE49-F238E27FC236}">
                <a16:creationId xmlns:a16="http://schemas.microsoft.com/office/drawing/2014/main" id="{6BD68655-A88C-4D73-B6F0-C11E630AFD56}"/>
              </a:ext>
            </a:extLst>
          </p:cNvPr>
          <p:cNvSpPr/>
          <p:nvPr/>
        </p:nvSpPr>
        <p:spPr>
          <a:xfrm>
            <a:off x="3231885" y="5508949"/>
            <a:ext cx="2530105" cy="360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Compute Sales total</a:t>
            </a:r>
          </a:p>
        </p:txBody>
      </p:sp>
      <p:sp>
        <p:nvSpPr>
          <p:cNvPr id="4" name="Rectangle 3">
            <a:extLst>
              <a:ext uri="{FF2B5EF4-FFF2-40B4-BE49-F238E27FC236}">
                <a16:creationId xmlns:a16="http://schemas.microsoft.com/office/drawing/2014/main" id="{D2A4031F-07B8-4563-B143-6DCFD57B54AF}"/>
              </a:ext>
            </a:extLst>
          </p:cNvPr>
          <p:cNvSpPr/>
          <p:nvPr/>
        </p:nvSpPr>
        <p:spPr>
          <a:xfrm>
            <a:off x="6858813" y="867362"/>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23" name="Rectangle 22">
            <a:extLst>
              <a:ext uri="{FF2B5EF4-FFF2-40B4-BE49-F238E27FC236}">
                <a16:creationId xmlns:a16="http://schemas.microsoft.com/office/drawing/2014/main" id="{049C36E1-3CFB-483F-8058-19E1C267913F}"/>
              </a:ext>
            </a:extLst>
          </p:cNvPr>
          <p:cNvSpPr/>
          <p:nvPr/>
        </p:nvSpPr>
        <p:spPr>
          <a:xfrm>
            <a:off x="6760366" y="1770793"/>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5" name="Flowchart: Magnetic Disk 4">
            <a:extLst>
              <a:ext uri="{FF2B5EF4-FFF2-40B4-BE49-F238E27FC236}">
                <a16:creationId xmlns:a16="http://schemas.microsoft.com/office/drawing/2014/main" id="{42F73FD4-DD7A-432C-A9E1-A349E738EA5E}"/>
              </a:ext>
            </a:extLst>
          </p:cNvPr>
          <p:cNvSpPr/>
          <p:nvPr/>
        </p:nvSpPr>
        <p:spPr>
          <a:xfrm>
            <a:off x="7447741" y="3018346"/>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FB9C787-E5AA-424F-AC8B-F29B28289961}"/>
              </a:ext>
            </a:extLst>
          </p:cNvPr>
          <p:cNvCxnSpPr>
            <a:cxnSpLocks/>
            <a:stCxn id="4" idx="2"/>
            <a:endCxn id="23" idx="0"/>
          </p:cNvCxnSpPr>
          <p:nvPr/>
        </p:nvCxnSpPr>
        <p:spPr>
          <a:xfrm>
            <a:off x="7886354" y="1507909"/>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E5ACBE-D89E-4079-A5A1-2AC1C775DD84}"/>
              </a:ext>
            </a:extLst>
          </p:cNvPr>
          <p:cNvCxnSpPr>
            <a:cxnSpLocks/>
            <a:stCxn id="23" idx="2"/>
            <a:endCxn id="5" idx="1"/>
          </p:cNvCxnSpPr>
          <p:nvPr/>
        </p:nvCxnSpPr>
        <p:spPr>
          <a:xfrm>
            <a:off x="7886354" y="2710584"/>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ear icon - Free download on Iconfinder">
            <a:extLst>
              <a:ext uri="{FF2B5EF4-FFF2-40B4-BE49-F238E27FC236}">
                <a16:creationId xmlns:a16="http://schemas.microsoft.com/office/drawing/2014/main" id="{715338E3-9819-47E3-9F7C-61E446125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2156437"/>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9ABBC6-8B91-485E-BF02-8EA594C9E44F}"/>
              </a:ext>
            </a:extLst>
          </p:cNvPr>
          <p:cNvSpPr/>
          <p:nvPr/>
        </p:nvSpPr>
        <p:spPr>
          <a:xfrm>
            <a:off x="6858813" y="3883110"/>
            <a:ext cx="2055081" cy="640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UI</a:t>
            </a:r>
          </a:p>
        </p:txBody>
      </p:sp>
      <p:sp>
        <p:nvSpPr>
          <p:cNvPr id="33" name="Rectangle 32">
            <a:extLst>
              <a:ext uri="{FF2B5EF4-FFF2-40B4-BE49-F238E27FC236}">
                <a16:creationId xmlns:a16="http://schemas.microsoft.com/office/drawing/2014/main" id="{BD18FB33-CBBE-433F-AA39-C20A68D4FA2A}"/>
              </a:ext>
            </a:extLst>
          </p:cNvPr>
          <p:cNvSpPr/>
          <p:nvPr/>
        </p:nvSpPr>
        <p:spPr>
          <a:xfrm>
            <a:off x="6760366" y="4786540"/>
            <a:ext cx="2251977" cy="93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latin typeface="Calibri" panose="020F0502020204030204"/>
              </a:rPr>
              <a:t>Application Code</a:t>
            </a:r>
          </a:p>
          <a:p>
            <a:pPr algn="ctr" defTabSz="914126"/>
            <a:r>
              <a:rPr lang="en-US" sz="1799" dirty="0">
                <a:solidFill>
                  <a:prstClr val="white"/>
                </a:solidFill>
                <a:latin typeface="Calibri" panose="020F0502020204030204"/>
              </a:rPr>
              <a:t>I, U, D, S, V</a:t>
            </a:r>
          </a:p>
        </p:txBody>
      </p:sp>
      <p:sp>
        <p:nvSpPr>
          <p:cNvPr id="34" name="Flowchart: Magnetic Disk 33">
            <a:extLst>
              <a:ext uri="{FF2B5EF4-FFF2-40B4-BE49-F238E27FC236}">
                <a16:creationId xmlns:a16="http://schemas.microsoft.com/office/drawing/2014/main" id="{9139392A-0385-4F24-A0A8-12B961112713}"/>
              </a:ext>
            </a:extLst>
          </p:cNvPr>
          <p:cNvSpPr/>
          <p:nvPr/>
        </p:nvSpPr>
        <p:spPr>
          <a:xfrm>
            <a:off x="7447741" y="6034094"/>
            <a:ext cx="877226" cy="6155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35" name="Straight Arrow Connector 34">
            <a:extLst>
              <a:ext uri="{FF2B5EF4-FFF2-40B4-BE49-F238E27FC236}">
                <a16:creationId xmlns:a16="http://schemas.microsoft.com/office/drawing/2014/main" id="{2E6F856D-D6B9-4FC0-8588-1250C2542A78}"/>
              </a:ext>
            </a:extLst>
          </p:cNvPr>
          <p:cNvCxnSpPr>
            <a:cxnSpLocks/>
            <a:stCxn id="32" idx="2"/>
            <a:endCxn id="33" idx="0"/>
          </p:cNvCxnSpPr>
          <p:nvPr/>
        </p:nvCxnSpPr>
        <p:spPr>
          <a:xfrm>
            <a:off x="7886354" y="4523657"/>
            <a:ext cx="1" cy="2628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8247B1-18B4-42B9-9B32-E5D3C04703C2}"/>
              </a:ext>
            </a:extLst>
          </p:cNvPr>
          <p:cNvCxnSpPr>
            <a:cxnSpLocks/>
            <a:stCxn id="33" idx="2"/>
            <a:endCxn id="34" idx="1"/>
          </p:cNvCxnSpPr>
          <p:nvPr/>
        </p:nvCxnSpPr>
        <p:spPr>
          <a:xfrm>
            <a:off x="7886354" y="5726331"/>
            <a:ext cx="0" cy="307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6" descr="Gear icon - Free download on Iconfinder">
            <a:extLst>
              <a:ext uri="{FF2B5EF4-FFF2-40B4-BE49-F238E27FC236}">
                <a16:creationId xmlns:a16="http://schemas.microsoft.com/office/drawing/2014/main" id="{794D3930-41CA-4A94-AA08-B7FB122C4F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3591" y="5172184"/>
            <a:ext cx="848058" cy="8480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813ABDC-5B87-431F-9E41-C71BADDAAFBD}"/>
              </a:ext>
            </a:extLst>
          </p:cNvPr>
          <p:cNvSpPr txBox="1"/>
          <p:nvPr/>
        </p:nvSpPr>
        <p:spPr>
          <a:xfrm>
            <a:off x="9352507" y="1209864"/>
            <a:ext cx="2620877" cy="2123105"/>
          </a:xfrm>
          <a:prstGeom prst="rect">
            <a:avLst/>
          </a:prstGeom>
          <a:noFill/>
        </p:spPr>
        <p:txBody>
          <a:bodyPr wrap="square" rtlCol="0">
            <a:spAutoFit/>
          </a:bodyPr>
          <a:lstStyle/>
          <a:p>
            <a:pPr defTabSz="914126"/>
            <a:r>
              <a:rPr lang="en-US" sz="1799" b="1" dirty="0">
                <a:solidFill>
                  <a:prstClr val="black"/>
                </a:solidFill>
                <a:latin typeface="Calibri" panose="020F0502020204030204"/>
              </a:rPr>
              <a:t>Common needs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Create application logic</a:t>
            </a:r>
          </a:p>
          <a:p>
            <a:pPr marL="285664" indent="-285664" defTabSz="914126">
              <a:buFont typeface="Arial" panose="020B0604020202020204" pitchFamily="34" charset="0"/>
              <a:buChar char="•"/>
            </a:pPr>
            <a:r>
              <a:rPr lang="en-US" sz="1600" dirty="0">
                <a:solidFill>
                  <a:prstClr val="black"/>
                </a:solidFill>
                <a:latin typeface="Calibri" panose="020F0502020204030204"/>
              </a:rPr>
              <a:t>Insert, update, delete, validate, select data</a:t>
            </a:r>
          </a:p>
          <a:p>
            <a:pPr marL="285664" indent="-285664" defTabSz="914126">
              <a:buFont typeface="Arial" panose="020B0604020202020204" pitchFamily="34" charset="0"/>
              <a:buChar char="•"/>
            </a:pPr>
            <a:r>
              <a:rPr lang="en-US" sz="1600" dirty="0">
                <a:solidFill>
                  <a:prstClr val="black"/>
                </a:solidFill>
                <a:latin typeface="Calibri" panose="020F0502020204030204"/>
              </a:rPr>
              <a:t>Perform validations</a:t>
            </a:r>
          </a:p>
          <a:p>
            <a:pPr marL="285664" indent="-285664" defTabSz="914126">
              <a:buFont typeface="Arial" panose="020B0604020202020204" pitchFamily="34" charset="0"/>
              <a:buChar char="•"/>
            </a:pPr>
            <a:r>
              <a:rPr lang="en-US" sz="1600" dirty="0">
                <a:solidFill>
                  <a:prstClr val="black"/>
                </a:solidFill>
                <a:latin typeface="Calibri" panose="020F0502020204030204"/>
              </a:rPr>
              <a:t>Check customizing</a:t>
            </a:r>
          </a:p>
          <a:p>
            <a:pPr marL="285664" indent="-285664" defTabSz="914126">
              <a:buFont typeface="Arial" panose="020B0604020202020204" pitchFamily="34" charset="0"/>
              <a:buChar char="•"/>
            </a:pPr>
            <a:r>
              <a:rPr lang="en-US" sz="1600" dirty="0">
                <a:solidFill>
                  <a:prstClr val="black"/>
                </a:solidFill>
                <a:latin typeface="Calibri" panose="020F0502020204030204"/>
              </a:rPr>
              <a:t>Handle locks</a:t>
            </a:r>
          </a:p>
        </p:txBody>
      </p:sp>
      <p:sp>
        <p:nvSpPr>
          <p:cNvPr id="30" name="Rectangle 29">
            <a:extLst>
              <a:ext uri="{FF2B5EF4-FFF2-40B4-BE49-F238E27FC236}">
                <a16:creationId xmlns:a16="http://schemas.microsoft.com/office/drawing/2014/main" id="{36669467-46ED-42CF-B3CE-1995990F19B4}"/>
              </a:ext>
            </a:extLst>
          </p:cNvPr>
          <p:cNvSpPr/>
          <p:nvPr/>
        </p:nvSpPr>
        <p:spPr>
          <a:xfrm>
            <a:off x="9352508" y="3763054"/>
            <a:ext cx="2741713" cy="2153875"/>
          </a:xfrm>
          <a:prstGeom prst="rect">
            <a:avLst/>
          </a:prstGeom>
        </p:spPr>
        <p:txBody>
          <a:bodyPr wrap="square">
            <a:spAutoFit/>
          </a:bodyPr>
          <a:lstStyle/>
          <a:p>
            <a:pPr defTabSz="914126"/>
            <a:r>
              <a:rPr lang="en-US" sz="1799" b="1" dirty="0">
                <a:solidFill>
                  <a:prstClr val="black"/>
                </a:solidFill>
                <a:latin typeface="Calibri" panose="020F0502020204030204"/>
              </a:rPr>
              <a:t>Challenges</a:t>
            </a:r>
          </a:p>
          <a:p>
            <a:pPr defTabSz="914126"/>
            <a:endParaRPr lang="en-US" sz="1799" dirty="0">
              <a:solidFill>
                <a:prstClr val="black"/>
              </a:solidFill>
              <a:latin typeface="Calibri" panose="020F0502020204030204"/>
            </a:endParaRPr>
          </a:p>
          <a:p>
            <a:pPr marL="285664" indent="-285664" defTabSz="914126">
              <a:buFont typeface="Arial" panose="020B0604020202020204" pitchFamily="34" charset="0"/>
              <a:buChar char="•"/>
            </a:pPr>
            <a:r>
              <a:rPr lang="en-US" sz="1600" dirty="0">
                <a:solidFill>
                  <a:prstClr val="black"/>
                </a:solidFill>
                <a:latin typeface="Calibri" panose="020F0502020204030204"/>
              </a:rPr>
              <a:t>Thinks differently</a:t>
            </a:r>
          </a:p>
          <a:p>
            <a:pPr marL="285664" indent="-285664" defTabSz="914126">
              <a:buFont typeface="Arial" panose="020B0604020202020204" pitchFamily="34" charset="0"/>
              <a:buChar char="•"/>
            </a:pPr>
            <a:r>
              <a:rPr lang="en-US" sz="1600" dirty="0">
                <a:solidFill>
                  <a:prstClr val="black"/>
                </a:solidFill>
                <a:latin typeface="Calibri" panose="020F0502020204030204"/>
              </a:rPr>
              <a:t>Adapt application code</a:t>
            </a:r>
          </a:p>
          <a:p>
            <a:pPr marL="285664" indent="-285664" defTabSz="914126">
              <a:buFont typeface="Arial" panose="020B0604020202020204" pitchFamily="34" charset="0"/>
              <a:buChar char="•"/>
            </a:pPr>
            <a:r>
              <a:rPr lang="en-US" sz="1600" dirty="0">
                <a:solidFill>
                  <a:prstClr val="black"/>
                </a:solidFill>
                <a:latin typeface="Calibri" panose="020F0502020204030204"/>
              </a:rPr>
              <a:t>High maintenance</a:t>
            </a:r>
          </a:p>
          <a:p>
            <a:pPr marL="285664" indent="-285664" defTabSz="914126">
              <a:buFont typeface="Arial" panose="020B0604020202020204" pitchFamily="34" charset="0"/>
              <a:buChar char="•"/>
            </a:pPr>
            <a:r>
              <a:rPr lang="en-US" sz="1600" dirty="0">
                <a:solidFill>
                  <a:prstClr val="black"/>
                </a:solidFill>
                <a:latin typeface="Calibri" panose="020F0502020204030204"/>
              </a:rPr>
              <a:t>No standardization</a:t>
            </a:r>
          </a:p>
          <a:p>
            <a:pPr marL="285664" indent="-285664" defTabSz="914126">
              <a:buFont typeface="Arial" panose="020B0604020202020204" pitchFamily="34" charset="0"/>
              <a:buChar char="•"/>
            </a:pPr>
            <a:r>
              <a:rPr lang="en-US" sz="1600" dirty="0">
                <a:solidFill>
                  <a:prstClr val="black"/>
                </a:solidFill>
                <a:latin typeface="Calibri" panose="020F0502020204030204"/>
              </a:rPr>
              <a:t>Different coding practices</a:t>
            </a:r>
          </a:p>
          <a:p>
            <a:pPr marL="285664" indent="-285664" defTabSz="914126">
              <a:buFont typeface="Arial" panose="020B0604020202020204" pitchFamily="34" charset="0"/>
              <a:buChar char="•"/>
            </a:pPr>
            <a:r>
              <a:rPr lang="en-US" sz="1600" dirty="0">
                <a:solidFill>
                  <a:prstClr val="black"/>
                </a:solidFill>
                <a:latin typeface="Calibri" panose="020F0502020204030204"/>
              </a:rPr>
              <a:t>Lack of standard</a:t>
            </a:r>
            <a:endParaRPr lang="en-US" sz="1799" dirty="0">
              <a:solidFill>
                <a:prstClr val="black"/>
              </a:solidFill>
              <a:latin typeface="Calibri" panose="020F0502020204030204"/>
            </a:endParaRPr>
          </a:p>
        </p:txBody>
      </p:sp>
    </p:spTree>
    <p:extLst>
      <p:ext uri="{BB962C8B-B14F-4D97-AF65-F5344CB8AC3E}">
        <p14:creationId xmlns:p14="http://schemas.microsoft.com/office/powerpoint/2010/main" val="2655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p:cTn id="94" dur="500" fill="hold"/>
                                        <p:tgtEl>
                                          <p:spTgt spid="30"/>
                                        </p:tgtEl>
                                        <p:attrNameLst>
                                          <p:attrName>ppt_w</p:attrName>
                                        </p:attrNameLst>
                                      </p:cBhvr>
                                      <p:tavLst>
                                        <p:tav tm="0">
                                          <p:val>
                                            <p:fltVal val="0"/>
                                          </p:val>
                                        </p:tav>
                                        <p:tav tm="100000">
                                          <p:val>
                                            <p:strVal val="#ppt_w"/>
                                          </p:val>
                                        </p:tav>
                                      </p:tavLst>
                                    </p:anim>
                                    <p:anim calcmode="lin" valueType="num">
                                      <p:cBhvr>
                                        <p:cTn id="95" dur="500" fill="hold"/>
                                        <p:tgtEl>
                                          <p:spTgt spid="30"/>
                                        </p:tgtEl>
                                        <p:attrNameLst>
                                          <p:attrName>ppt_h</p:attrName>
                                        </p:attrNameLst>
                                      </p:cBhvr>
                                      <p:tavLst>
                                        <p:tav tm="0">
                                          <p:val>
                                            <p:fltVal val="0"/>
                                          </p:val>
                                        </p:tav>
                                        <p:tav tm="100000">
                                          <p:val>
                                            <p:strVal val="#ppt_h"/>
                                          </p:val>
                                        </p:tav>
                                      </p:tavLst>
                                    </p:anim>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animBg="1"/>
      <p:bldP spid="16" grpId="0" animBg="1"/>
      <p:bldP spid="17" grpId="0" animBg="1"/>
      <p:bldP spid="18" grpId="0" animBg="1"/>
      <p:bldP spid="19" grpId="0" animBg="1"/>
      <p:bldP spid="20" grpId="0" animBg="1"/>
      <p:bldP spid="21" grpId="0" animBg="1"/>
      <p:bldP spid="22" grpId="0" animBg="1"/>
      <p:bldP spid="4" grpId="0" animBg="1"/>
      <p:bldP spid="23" grpId="0" animBg="1"/>
      <p:bldP spid="5" grpId="0" animBg="1"/>
      <p:bldP spid="32" grpId="0" animBg="1"/>
      <p:bldP spid="33" grpId="0" animBg="1"/>
      <p:bldP spid="34" grpId="0" animBg="1"/>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06" descr="Evolution of the ABAP Programming Model | SAP Blogs"/>
          <p:cNvPicPr>
            <a:picLocks noChangeAspect="1" noChangeArrowheads="1"/>
          </p:cNvPicPr>
          <p:nvPr/>
        </p:nvPicPr>
        <p:blipFill rotWithShape="1">
          <a:blip r:embed="rId2">
            <a:extLst>
              <a:ext uri="{28A0092B-C50C-407E-A947-70E740481C1C}">
                <a14:useLocalDpi xmlns:a14="http://schemas.microsoft.com/office/drawing/2010/main" val="0"/>
              </a:ext>
            </a:extLst>
          </a:blip>
          <a:srcRect t="10345" b="4326"/>
          <a:stretch/>
        </p:blipFill>
        <p:spPr bwMode="auto">
          <a:xfrm>
            <a:off x="617266" y="1268760"/>
            <a:ext cx="10877746" cy="511256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0"/>
          <p:cNvSpPr>
            <a:spLocks noGrp="1"/>
          </p:cNvSpPr>
          <p:nvPr>
            <p:ph type="title"/>
          </p:nvPr>
        </p:nvSpPr>
        <p:spPr>
          <a:xfrm>
            <a:off x="189756" y="260648"/>
            <a:ext cx="10969943" cy="711081"/>
          </a:xfrm>
        </p:spPr>
        <p:txBody>
          <a:bodyPr>
            <a:noAutofit/>
          </a:bodyPr>
          <a:lstStyle/>
          <a:p>
            <a:r>
              <a:rPr lang="en-US" dirty="0">
                <a:latin typeface="Cooper Black" panose="0208090404030B020404" pitchFamily="18" charset="0"/>
              </a:rPr>
              <a:t>Evolution of ABAP Programming Model</a:t>
            </a:r>
          </a:p>
        </p:txBody>
      </p:sp>
      <p:pic>
        <p:nvPicPr>
          <p:cNvPr id="22" name="Picture 2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422833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4801" y="0"/>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1026" name="Picture 2" descr="C:\Users\Anubhav\AppData\Local\Temp\SNAGHTMLb41d92c.PNG">
            <a:extLst>
              <a:ext uri="{FF2B5EF4-FFF2-40B4-BE49-F238E27FC236}">
                <a16:creationId xmlns:a16="http://schemas.microsoft.com/office/drawing/2014/main" id="{E9822429-87D0-4430-9EB2-2E66584E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699185"/>
            <a:ext cx="10660414" cy="588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1795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65802"/>
            <a:ext cx="10969943" cy="711081"/>
          </a:xfrm>
        </p:spPr>
        <p:txBody>
          <a:bodyPr>
            <a:noAutofit/>
          </a:bodyPr>
          <a:lstStyle/>
          <a:p>
            <a:r>
              <a:rPr lang="en-IN" dirty="0">
                <a:latin typeface="Cooper Black" panose="0208090404030B020404" pitchFamily="18" charset="0"/>
              </a:rPr>
              <a:t>Restful ABAP Programming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6" name="Rectangle 5"/>
          <p:cNvSpPr/>
          <p:nvPr/>
        </p:nvSpPr>
        <p:spPr>
          <a:xfrm>
            <a:off x="264196" y="962678"/>
            <a:ext cx="10821062" cy="1754326"/>
          </a:xfrm>
          <a:prstGeom prst="rect">
            <a:avLst/>
          </a:prstGeom>
        </p:spPr>
        <p:txBody>
          <a:bodyPr wrap="square">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ABAP RESTful programming model defines the architecture for efficient end-to-end development of intrinsically SAP HANA-optimized OData services (such as Fiori apps) in SAP Business Technology Platform ABAP Environment. It supports the development of all types of Fiori applications as well as A2X services. 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 .</a:t>
            </a:r>
          </a:p>
        </p:txBody>
      </p:sp>
      <p:sp>
        <p:nvSpPr>
          <p:cNvPr id="8" name="TextBox 7">
            <a:extLst>
              <a:ext uri="{FF2B5EF4-FFF2-40B4-BE49-F238E27FC236}">
                <a16:creationId xmlns:a16="http://schemas.microsoft.com/office/drawing/2014/main" id="{3FB0C4FA-4138-4FBD-A4A5-B9CAD03D9AE6}"/>
              </a:ext>
            </a:extLst>
          </p:cNvPr>
          <p:cNvSpPr txBox="1"/>
          <p:nvPr/>
        </p:nvSpPr>
        <p:spPr>
          <a:xfrm>
            <a:off x="264196" y="2924944"/>
            <a:ext cx="8904453" cy="2031325"/>
          </a:xfrm>
          <a:prstGeom prst="rect">
            <a:avLst/>
          </a:prstGeom>
          <a:noFill/>
        </p:spPr>
        <p:txBody>
          <a:bodyPr wrap="square" rtlCol="0">
            <a:spAutoFit/>
          </a:bodyPr>
          <a:lstStyle/>
          <a:p>
            <a:pPr marL="0" marR="0" lvl="0" indent="0" algn="just"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The whole architecture is based on</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CDS views – will helps you to create semantically rich data model.</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Business Object here is a node inside a tree data structure which is achieved by using </a:t>
            </a:r>
            <a:r>
              <a:rPr kumimoji="0" lang="en-IN" sz="1800" b="1" i="0" u="none" strike="noStrike" kern="1200" cap="none" spc="0" normalizeH="0" baseline="0" noProof="0" dirty="0">
                <a:ln>
                  <a:noFill/>
                </a:ln>
                <a:solidFill>
                  <a:prstClr val="black"/>
                </a:solidFill>
                <a:effectLst/>
                <a:uLnTx/>
                <a:uFillTx/>
                <a:latin typeface="Calibri"/>
                <a:ea typeface="+mn-ea"/>
                <a:cs typeface="+mn-cs"/>
              </a:rPr>
              <a:t>root </a:t>
            </a:r>
            <a:r>
              <a:rPr kumimoji="0" lang="en-IN" sz="1800" b="0" i="0" u="none" strike="noStrike" kern="1200" cap="none" spc="0" normalizeH="0" baseline="0" noProof="0" dirty="0">
                <a:ln>
                  <a:noFill/>
                </a:ln>
                <a:solidFill>
                  <a:prstClr val="black"/>
                </a:solidFill>
                <a:effectLst/>
                <a:uLnTx/>
                <a:uFillTx/>
                <a:latin typeface="Calibri"/>
                <a:ea typeface="+mn-ea"/>
                <a:cs typeface="+mn-cs"/>
              </a:rPr>
              <a:t>keyword at CDS view level, this is needed only if we want to add transactional capability.</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Finally create a service using service definition and service binding .</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binding will confirm the Purpose of service – API or Fiori.</a:t>
            </a:r>
          </a:p>
          <a:p>
            <a:pPr marL="342900" marR="0" lvl="0" indent="-342900" algn="just"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UI layer with the Fiori app using elements.</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5966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RAP – The Big picture</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Trainer: </a:t>
            </a:r>
            <a:r>
              <a:rPr lang="en-US" sz="1400" b="1" noProof="0" dirty="0">
                <a:solidFill>
                  <a:schemeClr val="tx1"/>
                </a:solidFill>
                <a:latin typeface="Calibri" panose="020F0502020204030204"/>
              </a:rPr>
              <a:t>Anubhav Oberoy</a:t>
            </a:r>
            <a:endParaRPr kumimoji="0" lang="en-US" sz="1400" b="1" i="0" u="none" strike="noStrike" kern="1200" cap="none" spc="0" normalizeH="0" baseline="0" noProof="0" dirty="0">
              <a:ln>
                <a:noFill/>
              </a:ln>
              <a:solidFill>
                <a:schemeClr val="tx1"/>
              </a:solidFill>
              <a:effectLst/>
              <a:uLnTx/>
              <a:uFillTx/>
              <a:latin typeface="Calibri" panose="020F0502020204030204"/>
            </a:endParaRPr>
          </a:p>
        </p:txBody>
      </p:sp>
      <p:pic>
        <p:nvPicPr>
          <p:cNvPr id="4" name="Picture 3">
            <a:extLst>
              <a:ext uri="{FF2B5EF4-FFF2-40B4-BE49-F238E27FC236}">
                <a16:creationId xmlns:a16="http://schemas.microsoft.com/office/drawing/2014/main" id="{8145F746-C7DB-40B4-A495-B7BFD7574BA8}"/>
              </a:ext>
            </a:extLst>
          </p:cNvPr>
          <p:cNvPicPr>
            <a:picLocks noChangeAspect="1"/>
          </p:cNvPicPr>
          <p:nvPr/>
        </p:nvPicPr>
        <p:blipFill>
          <a:blip r:embed="rId3"/>
          <a:stretch>
            <a:fillRect/>
          </a:stretch>
        </p:blipFill>
        <p:spPr>
          <a:xfrm>
            <a:off x="631896" y="1019868"/>
            <a:ext cx="10647606" cy="5421075"/>
          </a:xfrm>
          <a:prstGeom prst="rect">
            <a:avLst/>
          </a:prstGeom>
        </p:spPr>
      </p:pic>
      <p:sp>
        <p:nvSpPr>
          <p:cNvPr id="5" name="Arrow: Chevron 4">
            <a:extLst>
              <a:ext uri="{FF2B5EF4-FFF2-40B4-BE49-F238E27FC236}">
                <a16:creationId xmlns:a16="http://schemas.microsoft.com/office/drawing/2014/main" id="{597E510F-CB67-4E18-9CDA-8EF06C0A864E}"/>
              </a:ext>
            </a:extLst>
          </p:cNvPr>
          <p:cNvSpPr/>
          <p:nvPr/>
        </p:nvSpPr>
        <p:spPr>
          <a:xfrm rot="16200000">
            <a:off x="1348772" y="2774040"/>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96B3169-F93B-41EC-9B8D-D09E4395AC7D}"/>
              </a:ext>
            </a:extLst>
          </p:cNvPr>
          <p:cNvSpPr/>
          <p:nvPr/>
        </p:nvSpPr>
        <p:spPr>
          <a:xfrm rot="16200000">
            <a:off x="1348771" y="5006288"/>
            <a:ext cx="480187" cy="63797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Want Clipart Consumer Market - Consumer Vs Industrial Marketing, HD Png  Download , Transparent Png Image - PNGitem">
            <a:extLst>
              <a:ext uri="{FF2B5EF4-FFF2-40B4-BE49-F238E27FC236}">
                <a16:creationId xmlns:a16="http://schemas.microsoft.com/office/drawing/2014/main" id="{C9526CD2-7E5F-4561-8043-F3F9F4C78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492" y="75925"/>
            <a:ext cx="2736304" cy="94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599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89756" y="188640"/>
            <a:ext cx="10969943" cy="711081"/>
          </a:xfrm>
        </p:spPr>
        <p:txBody>
          <a:bodyPr>
            <a:noAutofit/>
          </a:bodyPr>
          <a:lstStyle/>
          <a:p>
            <a:r>
              <a:rPr lang="en-US" dirty="0">
                <a:latin typeface="Cooper Black" panose="0208090404030B020404" pitchFamily="18" charset="0"/>
              </a:rPr>
              <a:t>What is a Business Object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 name="Picture 1">
            <a:extLst>
              <a:ext uri="{FF2B5EF4-FFF2-40B4-BE49-F238E27FC236}">
                <a16:creationId xmlns:a16="http://schemas.microsoft.com/office/drawing/2014/main" id="{67232246-264A-4420-A97D-6B0AB74A15A2}"/>
              </a:ext>
            </a:extLst>
          </p:cNvPr>
          <p:cNvPicPr>
            <a:picLocks noChangeAspect="1"/>
          </p:cNvPicPr>
          <p:nvPr/>
        </p:nvPicPr>
        <p:blipFill>
          <a:blip r:embed="rId3"/>
          <a:stretch>
            <a:fillRect/>
          </a:stretch>
        </p:blipFill>
        <p:spPr>
          <a:xfrm>
            <a:off x="981844" y="1076741"/>
            <a:ext cx="9624894" cy="539542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B8925C0-6B4B-2A3F-E469-E845481AB338}"/>
                  </a:ext>
                </a:extLst>
              </p14:cNvPr>
              <p14:cNvContentPartPr/>
              <p14:nvPr/>
            </p14:nvContentPartPr>
            <p14:xfrm>
              <a:off x="1841400" y="5937120"/>
              <a:ext cx="360" cy="360"/>
            </p14:xfrm>
          </p:contentPart>
        </mc:Choice>
        <mc:Fallback>
          <p:pic>
            <p:nvPicPr>
              <p:cNvPr id="3" name="Ink 2">
                <a:extLst>
                  <a:ext uri="{FF2B5EF4-FFF2-40B4-BE49-F238E27FC236}">
                    <a16:creationId xmlns:a16="http://schemas.microsoft.com/office/drawing/2014/main" id="{0B8925C0-6B4B-2A3F-E469-E845481AB338}"/>
                  </a:ext>
                </a:extLst>
              </p:cNvPr>
              <p:cNvPicPr/>
              <p:nvPr/>
            </p:nvPicPr>
            <p:blipFill>
              <a:blip r:embed="rId5"/>
              <a:stretch>
                <a:fillRect/>
              </a:stretch>
            </p:blipFill>
            <p:spPr>
              <a:xfrm>
                <a:off x="1832040" y="5927760"/>
                <a:ext cx="19080" cy="19080"/>
              </a:xfrm>
              <a:prstGeom prst="rect">
                <a:avLst/>
              </a:prstGeom>
            </p:spPr>
          </p:pic>
        </mc:Fallback>
      </mc:AlternateContent>
    </p:spTree>
    <p:extLst>
      <p:ext uri="{BB962C8B-B14F-4D97-AF65-F5344CB8AC3E}">
        <p14:creationId xmlns:p14="http://schemas.microsoft.com/office/powerpoint/2010/main" val="184956116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10592</TotalTime>
  <Words>1550</Words>
  <Application>Microsoft Office PowerPoint</Application>
  <PresentationFormat>Custom</PresentationFormat>
  <Paragraphs>244</Paragraphs>
  <Slides>33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Arial Black</vt:lpstr>
      <vt:lpstr>Arial Bold</vt:lpstr>
      <vt:lpstr>Calibri</vt:lpstr>
      <vt:lpstr>Cooper Black</vt:lpstr>
      <vt:lpstr>Courier New</vt:lpstr>
      <vt:lpstr>Open Sans</vt:lpstr>
      <vt:lpstr>Patua One</vt:lpstr>
      <vt:lpstr>Symbol</vt:lpstr>
      <vt:lpstr>Wingdings</vt:lpstr>
      <vt:lpstr>Office Theme</vt:lpstr>
      <vt:lpstr>PowerPoint Presentation</vt:lpstr>
      <vt:lpstr>PowerPoint Presentation</vt:lpstr>
      <vt:lpstr>PowerPoint Presentation</vt:lpstr>
      <vt:lpstr>PowerPoint Presentation</vt:lpstr>
      <vt:lpstr>Evolution of ABAP Programming Model</vt:lpstr>
      <vt:lpstr>Restful ABAP Programming</vt:lpstr>
      <vt:lpstr>Restful ABAP Programming</vt:lpstr>
      <vt:lpstr>RAP – The Big picture</vt:lpstr>
      <vt:lpstr>What is a Business Object</vt:lpstr>
      <vt:lpstr>Types of Implementation (Scenario) </vt:lpstr>
      <vt:lpstr>BO runtime implementation types</vt:lpstr>
      <vt:lpstr>BO runtime implementation types</vt:lpstr>
      <vt:lpstr>Explanation of Flight Data Model</vt:lpstr>
      <vt:lpstr>Flow of Development (Unmanaged Scenario)</vt:lpstr>
      <vt:lpstr>Defining Data Models</vt:lpstr>
      <vt:lpstr>Root CDS Entity</vt:lpstr>
      <vt:lpstr>Create OData Service ( Business Service )</vt:lpstr>
      <vt:lpstr>Service Binding ( Business Service )</vt:lpstr>
      <vt:lpstr>PowerPoint Presentation</vt:lpstr>
      <vt:lpstr>PowerPoint Presentation</vt:lpstr>
      <vt:lpstr>PowerPoint Presentation</vt:lpstr>
      <vt:lpstr>PowerPoint Presentation</vt:lpstr>
      <vt:lpstr>PowerPoint Presentation</vt:lpstr>
      <vt:lpstr>Metadata extension</vt:lpstr>
      <vt:lpstr>PowerPoint Presentation</vt:lpstr>
      <vt:lpstr>PowerPoint Presentation</vt:lpstr>
      <vt:lpstr>Developing Read only List Report </vt:lpstr>
      <vt:lpstr>CDS Views with Annotations</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313</cp:revision>
  <dcterms:created xsi:type="dcterms:W3CDTF">2013-09-12T13:05:01Z</dcterms:created>
  <dcterms:modified xsi:type="dcterms:W3CDTF">2022-05-31T06:57:21Z</dcterms:modified>
</cp:coreProperties>
</file>